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drawings/drawing5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drawings/drawing8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5" r:id="rId1"/>
    <p:sldMasterId id="2147483997" r:id="rId2"/>
  </p:sldMasterIdLst>
  <p:notesMasterIdLst>
    <p:notesMasterId r:id="rId35"/>
  </p:notesMasterIdLst>
  <p:handoutMasterIdLst>
    <p:handoutMasterId r:id="rId36"/>
  </p:handoutMasterIdLst>
  <p:sldIdLst>
    <p:sldId id="482" r:id="rId3"/>
    <p:sldId id="507" r:id="rId4"/>
    <p:sldId id="490" r:id="rId5"/>
    <p:sldId id="486" r:id="rId6"/>
    <p:sldId id="489" r:id="rId7"/>
    <p:sldId id="469" r:id="rId8"/>
    <p:sldId id="492" r:id="rId9"/>
    <p:sldId id="488" r:id="rId10"/>
    <p:sldId id="493" r:id="rId11"/>
    <p:sldId id="495" r:id="rId12"/>
    <p:sldId id="481" r:id="rId13"/>
    <p:sldId id="494" r:id="rId14"/>
    <p:sldId id="445" r:id="rId15"/>
    <p:sldId id="510" r:id="rId16"/>
    <p:sldId id="451" r:id="rId17"/>
    <p:sldId id="496" r:id="rId18"/>
    <p:sldId id="487" r:id="rId19"/>
    <p:sldId id="455" r:id="rId20"/>
    <p:sldId id="501" r:id="rId21"/>
    <p:sldId id="468" r:id="rId22"/>
    <p:sldId id="503" r:id="rId23"/>
    <p:sldId id="444" r:id="rId24"/>
    <p:sldId id="473" r:id="rId25"/>
    <p:sldId id="497" r:id="rId26"/>
    <p:sldId id="508" r:id="rId27"/>
    <p:sldId id="505" r:id="rId28"/>
    <p:sldId id="506" r:id="rId29"/>
    <p:sldId id="509" r:id="rId30"/>
    <p:sldId id="499" r:id="rId31"/>
    <p:sldId id="500" r:id="rId32"/>
    <p:sldId id="511" r:id="rId33"/>
    <p:sldId id="504" r:id="rId34"/>
  </p:sldIdLst>
  <p:sldSz cx="5400675" cy="3240088"/>
  <p:notesSz cx="6858000" cy="9144000"/>
  <p:defaultTextStyle>
    <a:defPPr>
      <a:defRPr lang="ru-RU"/>
    </a:defPPr>
    <a:lvl1pPr marL="0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46763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493527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40291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987055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33818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480582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727346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1974109" algn="l" defTabSz="493527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1">
          <p15:clr>
            <a:srgbClr val="A4A3A4"/>
          </p15:clr>
        </p15:guide>
        <p15:guide id="2" pos="17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00FF"/>
    <a:srgbClr val="0066FF"/>
    <a:srgbClr val="EAD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9" autoAdjust="0"/>
    <p:restoredTop sz="89150" autoAdjust="0"/>
  </p:normalViewPr>
  <p:slideViewPr>
    <p:cSldViewPr>
      <p:cViewPr varScale="1">
        <p:scale>
          <a:sx n="165" d="100"/>
          <a:sy n="165" d="100"/>
        </p:scale>
        <p:origin x="156" y="420"/>
      </p:cViewPr>
      <p:guideLst>
        <p:guide orient="horz" pos="1021"/>
        <p:guide pos="17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ln>
          <a:solidFill>
            <a:schemeClr val="bg1">
              <a:lumMod val="95000"/>
            </a:schemeClr>
          </a:solidFill>
        </a:ln>
      </c:spPr>
    </c:sideWall>
    <c:backWall>
      <c:thickness val="0"/>
      <c:spPr>
        <a:ln>
          <a:solidFill>
            <a:schemeClr val="bg1">
              <a:lumMod val="95000"/>
            </a:schemeClr>
          </a:solidFill>
        </a:ln>
      </c:spPr>
    </c:backWall>
    <c:plotArea>
      <c:layout>
        <c:manualLayout>
          <c:layoutTarget val="inner"/>
          <c:xMode val="edge"/>
          <c:yMode val="edge"/>
          <c:x val="7.1815246024622525E-2"/>
          <c:y val="2.8309998631317074E-2"/>
          <c:w val="0.92818475397537747"/>
          <c:h val="0.87486051510784413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 prstMaterial="matte">
              <a:bevelT w="127000" h="63500" prst="coolSlant"/>
            </a:sp3d>
          </c:spPr>
          <c:invertIfNegative val="0"/>
          <c:dLbls>
            <c:dLbl>
              <c:idx val="0"/>
              <c:layout>
                <c:manualLayout>
                  <c:x val="7.0546737213403876E-3"/>
                  <c:y val="-5.11243327670743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2E-4FB0-AE6D-19A84D0188D2}"/>
                </c:ext>
              </c:extLst>
            </c:dLbl>
            <c:dLbl>
              <c:idx val="1"/>
              <c:layout>
                <c:manualLayout>
                  <c:x val="9.4062316284538507E-3"/>
                  <c:y val="-1.8721167083980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2E-4FB0-AE6D-19A84D0188D2}"/>
                </c:ext>
              </c:extLst>
            </c:dLbl>
            <c:dLbl>
              <c:idx val="2"/>
              <c:layout>
                <c:manualLayout>
                  <c:x val="1.6702541811903143E-2"/>
                  <c:y val="-1.5337299830122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2E-4FB0-AE6D-19A84D0188D2}"/>
                </c:ext>
              </c:extLst>
            </c:dLbl>
            <c:dLbl>
              <c:idx val="3"/>
              <c:layout>
                <c:manualLayout>
                  <c:x val="9.8895100331803827E-3"/>
                  <c:y val="-4.7667376297528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0D-47EC-866D-FE3A4E11B117}"/>
                </c:ext>
              </c:extLst>
            </c:dLbl>
            <c:dLbl>
              <c:idx val="4"/>
              <c:layout>
                <c:manualLayout>
                  <c:x val="1.617303247214099E-2"/>
                  <c:y val="1.2781012851191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84886009359411E-2"/>
                      <c:h val="9.87078022977771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92E-4FB0-AE6D-19A84D0188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  <c:pt idx="4">
                  <c:v>2023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3688</c:v>
                </c:pt>
                <c:pt idx="1">
                  <c:v>3696</c:v>
                </c:pt>
                <c:pt idx="2">
                  <c:v>3563</c:v>
                </c:pt>
                <c:pt idx="3">
                  <c:v>3441</c:v>
                </c:pt>
                <c:pt idx="4">
                  <c:v>3258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D-47EC-866D-FE3A4E11B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292544"/>
        <c:axId val="87695744"/>
        <c:axId val="0"/>
      </c:bar3DChart>
      <c:catAx>
        <c:axId val="872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95744"/>
        <c:crosses val="autoZero"/>
        <c:auto val="1"/>
        <c:lblAlgn val="ctr"/>
        <c:lblOffset val="100"/>
        <c:noMultiLvlLbl val="0"/>
      </c:catAx>
      <c:valAx>
        <c:axId val="87695744"/>
        <c:scaling>
          <c:orientation val="minMax"/>
        </c:scaling>
        <c:delete val="0"/>
        <c:axPos val="l"/>
        <c:majorGridlines>
          <c:spPr>
            <a:ln w="0"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9254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615770246395183"/>
          <c:y val="7.8533361613019423E-2"/>
          <c:w val="0.39231604616456861"/>
          <c:h val="0.87871044631404926"/>
        </c:manualLayout>
      </c:layout>
      <c:pieChart>
        <c:varyColors val="1"/>
        <c:ser>
          <c:idx val="1"/>
          <c:order val="0"/>
          <c:tx>
            <c:strRef>
              <c:f>Лист1!$B$1</c:f>
              <c:strCache>
                <c:ptCount val="1"/>
                <c:pt idx="0">
                  <c:v>Совокупный объем деятельности, млн.руб. в т.ч.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6"/>
          <c:dPt>
            <c:idx val="0"/>
            <c:bubble3D val="0"/>
            <c:explosion val="4"/>
            <c:extLst>
              <c:ext xmlns:c16="http://schemas.microsoft.com/office/drawing/2014/chart" uri="{C3380CC4-5D6E-409C-BE32-E72D297353CC}">
                <c16:uniqueId val="{00000005-B03F-4F2D-84A5-7E6D82533699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0-B03F-4F2D-84A5-7E6D82533699}"/>
              </c:ext>
            </c:extLst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03F-4F2D-84A5-7E6D82533699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2-B03F-4F2D-84A5-7E6D82533699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3-B03F-4F2D-84A5-7E6D82533699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4-B03F-4F2D-84A5-7E6D82533699}"/>
              </c:ext>
            </c:extLst>
          </c:dPt>
          <c:dLbls>
            <c:dLbl>
              <c:idx val="0"/>
              <c:layout>
                <c:manualLayout>
                  <c:x val="-4.2286202562933474E-3"/>
                  <c:y val="-1.9702407315243191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tx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800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Розничный оборот
</a:t>
                    </a:r>
                    <a:r>
                      <a:rPr lang="ru-RU" sz="8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38</a:t>
                    </a:r>
                    <a:r>
                      <a:rPr lang="ru-RU" sz="800" baseline="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 </a:t>
                    </a:r>
                    <a:r>
                      <a:rPr lang="ru-RU" sz="800" dirty="0" smtClean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a:t>%</a:t>
                    </a:r>
                    <a:endParaRPr lang="ru-RU" dirty="0">
                      <a:solidFill>
                        <a:schemeClr val="tx2">
                          <a:lumMod val="75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03F-4F2D-84A5-7E6D82533699}"/>
                </c:ext>
              </c:extLst>
            </c:dLbl>
            <c:dLbl>
              <c:idx val="1"/>
              <c:layout>
                <c:manualLayout>
                  <c:x val="4.5798837348456578E-2"/>
                  <c:y val="-3.9472289325114076E-5"/>
                </c:manualLayout>
              </c:layout>
              <c:tx>
                <c:rich>
                  <a:bodyPr/>
                  <a:lstStyle/>
                  <a:p>
                    <a:r>
                      <a:rPr lang="ru-RU" sz="800" dirty="0">
                        <a:solidFill>
                          <a:srgbClr val="C00000"/>
                        </a:solidFill>
                      </a:rPr>
                      <a:t>Оптовый оборот
</a:t>
                    </a:r>
                    <a:r>
                      <a:rPr lang="ru-RU" sz="800" dirty="0" smtClean="0">
                        <a:solidFill>
                          <a:srgbClr val="C00000"/>
                        </a:solidFill>
                      </a:rPr>
                      <a:t>20</a:t>
                    </a:r>
                    <a:r>
                      <a:rPr lang="ru-RU" sz="800" baseline="0" dirty="0" smtClean="0">
                        <a:solidFill>
                          <a:srgbClr val="C00000"/>
                        </a:solidFill>
                      </a:rPr>
                      <a:t> </a:t>
                    </a:r>
                    <a:r>
                      <a:rPr lang="ru-RU" sz="800" dirty="0" smtClean="0">
                        <a:solidFill>
                          <a:srgbClr val="C00000"/>
                        </a:solidFill>
                      </a:rPr>
                      <a:t>%</a:t>
                    </a:r>
                    <a:endParaRPr lang="ru-RU" sz="800" dirty="0">
                      <a:solidFill>
                        <a:srgbClr val="C00000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3F-4F2D-84A5-7E6D82533699}"/>
                </c:ext>
              </c:extLst>
            </c:dLbl>
            <c:dLbl>
              <c:idx val="2"/>
              <c:layout>
                <c:manualLayout>
                  <c:x val="-2.1519082196474189E-2"/>
                  <c:y val="-8.5205259663756333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800" dirty="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Заготовлено</a:t>
                    </a:r>
                    <a:r>
                      <a:rPr lang="ru-RU" sz="800" baseline="0" dirty="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 с/х продукции</a:t>
                    </a:r>
                    <a:r>
                      <a:rPr lang="ru-RU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18</a:t>
                    </a:r>
                    <a:r>
                      <a:rPr lang="ru-RU" baseline="0" dirty="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 </a:t>
                    </a:r>
                    <a:r>
                      <a:rPr lang="ru-RU" dirty="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%</a:t>
                    </a:r>
                    <a:endParaRPr lang="ru-RU" dirty="0">
                      <a:solidFill>
                        <a:schemeClr val="accent3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3F-4F2D-84A5-7E6D82533699}"/>
                </c:ext>
              </c:extLst>
            </c:dLbl>
            <c:dLbl>
              <c:idx val="3"/>
              <c:layout>
                <c:manualLayout>
                  <c:x val="5.1601842735217243E-3"/>
                  <c:y val="9.4814130628466539E-2"/>
                </c:manualLayout>
              </c:layout>
              <c:spPr/>
              <c:txPr>
                <a:bodyPr/>
                <a:lstStyle/>
                <a:p>
                  <a:pPr>
                    <a:defRPr sz="800" b="1">
                      <a:solidFill>
                        <a:schemeClr val="accent4">
                          <a:lumMod val="50000"/>
                        </a:schemeClr>
                      </a:solidFill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20919339511327"/>
                      <c:h val="0.236803661825484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03F-4F2D-84A5-7E6D82533699}"/>
                </c:ext>
              </c:extLst>
            </c:dLbl>
            <c:dLbl>
              <c:idx val="4"/>
              <c:layout>
                <c:manualLayout>
                  <c:x val="9.8249013819022898E-3"/>
                  <c:y val="6.5079089673520135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70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Оборот общественного питания
</a:t>
                    </a:r>
                    <a:r>
                      <a:rPr lang="ru-RU" sz="700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5%</a:t>
                    </a:r>
                    <a:endParaRPr lang="ru-RU" sz="700" dirty="0">
                      <a:solidFill>
                        <a:schemeClr val="accent5">
                          <a:lumMod val="50000"/>
                        </a:schemeClr>
                      </a:solidFill>
                    </a:endParaRPr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3F-4F2D-84A5-7E6D82533699}"/>
                </c:ext>
              </c:extLst>
            </c:dLbl>
            <c:dLbl>
              <c:idx val="5"/>
              <c:layout>
                <c:manualLayout>
                  <c:x val="0.110924901866557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sz="700" dirty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Другие виды деятельности
</a:t>
                    </a:r>
                    <a:r>
                      <a:rPr lang="ru-RU" sz="700" dirty="0" smtClean="0">
                        <a:solidFill>
                          <a:schemeClr val="accent6">
                            <a:lumMod val="50000"/>
                          </a:schemeClr>
                        </a:solidFill>
                      </a:rPr>
                      <a:t>3%</a:t>
                    </a:r>
                    <a:endParaRPr lang="ru-RU" sz="700" dirty="0">
                      <a:solidFill>
                        <a:schemeClr val="accent6">
                          <a:lumMod val="50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08171330979889"/>
                      <c:h val="0.12962135924519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B03F-4F2D-84A5-7E6D825336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accent6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Розничный оборот</c:v>
                </c:pt>
                <c:pt idx="1">
                  <c:v>Оптовый оборот</c:v>
                </c:pt>
                <c:pt idx="2">
                  <c:v>Заготовлено с/х продукции </c:v>
                </c:pt>
                <c:pt idx="3">
                  <c:v>Произведено товарной продукции</c:v>
                </c:pt>
                <c:pt idx="4">
                  <c:v>Оборот общественного питания</c:v>
                </c:pt>
                <c:pt idx="5">
                  <c:v>Другие виды деятельности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525</c:v>
                </c:pt>
                <c:pt idx="1">
                  <c:v>273</c:v>
                </c:pt>
                <c:pt idx="2">
                  <c:v>250</c:v>
                </c:pt>
                <c:pt idx="3">
                  <c:v>216</c:v>
                </c:pt>
                <c:pt idx="4">
                  <c:v>73</c:v>
                </c:pt>
                <c:pt idx="5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95-4C22-94A8-EFB2F471F96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  <c:firstSliceAng val="0"/>
      </c:pieChart>
    </c:plotArea>
    <c:plotVisOnly val="1"/>
    <c:dispBlanksAs val="zero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bg1">
            <a:lumMod val="95000"/>
          </a:schemeClr>
        </a:solidFill>
        <a:ln w="10000" cap="flat" cmpd="sng" algn="ctr">
          <a:solidFill>
            <a:schemeClr val="accent4">
              <a:lumMod val="75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sideWall>
    <c:backWall>
      <c:thickness val="0"/>
      <c:spPr>
        <a:solidFill>
          <a:schemeClr val="bg1">
            <a:lumMod val="95000"/>
          </a:schemeClr>
        </a:solidFill>
        <a:ln w="10000" cap="flat" cmpd="sng" algn="ctr">
          <a:solidFill>
            <a:schemeClr val="accent4">
              <a:lumMod val="75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7.157375507816563E-2"/>
          <c:y val="0.18662055363547136"/>
          <c:w val="0.9212191558281877"/>
          <c:h val="0.77035547658143355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Совокупный объем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5.9183907047526449E-2"/>
                  <c:y val="3.792812321203462E-2"/>
                </c:manualLayout>
              </c:layout>
              <c:tx>
                <c:rich>
                  <a:bodyPr/>
                  <a:lstStyle/>
                  <a:p>
                    <a:pPr>
                      <a:defRPr sz="800" b="1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dirty="0" smtClean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   1385</a:t>
                    </a:r>
                    <a:endParaRPr lang="en-US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5C0-484A-937A-7445D1C3DF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BD-4319-AB53-4EDE5C5A1E56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35BD-4319-AB53-4EDE5C5A1E56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Гыданское 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2.3673562819010617E-3"/>
                  <c:y val="-5.2140383260555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AA-478D-96C1-8B84936FC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5BD-4319-AB53-4EDE5C5A1E5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35BD-4319-AB53-4EDE5C5A1E56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Тазовское</c:v>
                </c:pt>
              </c:strCache>
            </c:strRef>
          </c:tx>
          <c:spPr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4.7347125638021632E-3"/>
                  <c:y val="-5.2140383260555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AA-478D-96C1-8B84936FC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BD-4319-AB53-4EDE5C5A1E56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Столбец4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35BD-4319-AB53-4EDE5C5A1E56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Антипаютинское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4.7347125638021199E-3"/>
                  <c:y val="-5.2140383260555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FAA-478D-96C1-8B84936FC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BD-4319-AB53-4EDE5C5A1E56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Столбец5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35BD-4319-AB53-4EDE5C5A1E56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Приуральское</c:v>
                </c:pt>
              </c:strCache>
            </c:strRef>
          </c:tx>
          <c:spPr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7.1020688457031815E-3"/>
                  <c:y val="-2.08569744126201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FAA-478D-96C1-8B84936FC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BD-4319-AB53-4EDE5C5A1E56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Столбец6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9-35BD-4319-AB53-4EDE5C5A1E56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Сеяхинское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2.3673562819010617E-3"/>
                  <c:y val="-5.21403832605557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FAA-478D-96C1-8B84936FC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5BD-4319-AB53-4EDE5C5A1E56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Столбец7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AFAA-478D-96C1-8B84936FCEC5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Мужевское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4.7347125638021199E-3"/>
                  <c:y val="-1.0428076652111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FAA-478D-96C1-8B84936FC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General</c:formatCode>
                <c:ptCount val="1"/>
                <c:pt idx="0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FAA-478D-96C1-8B84936FCEC5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Столбец8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AFAA-478D-96C1-8B84936FCEC5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Горковское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4.7347125638021199E-3"/>
                  <c:y val="-1.5642114978166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FAA-478D-96C1-8B84936FC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General</c:formatCode>
                <c:ptCount val="1"/>
                <c:pt idx="0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FAA-478D-96C1-8B84936FCEC5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Столбец9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B-AFAA-478D-96C1-8B84936FCEC5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ТЗБ, ЯПС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7.10206884570318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FAA-478D-96C1-8B84936FCEC5}"/>
                </c:ext>
              </c:extLst>
            </c:dLbl>
            <c:spPr>
              <a:scene3d>
                <a:camera prst="orthographicFront"/>
                <a:lightRig rig="threePt" dir="t"/>
              </a:scene3d>
              <a:sp3d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General</c:formatCode>
                <c:ptCount val="1"/>
                <c:pt idx="0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FAA-478D-96C1-8B84936FCEC5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Столбец10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E-AFAA-478D-96C1-8B84936FCEC5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Пуровское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2.3673562819010617E-3"/>
                  <c:y val="-1.04280766521112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FAA-478D-96C1-8B84936FCE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FAA-478D-96C1-8B84936FCE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61920896"/>
        <c:axId val="161922432"/>
        <c:axId val="0"/>
      </c:bar3DChart>
      <c:catAx>
        <c:axId val="1619208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1922432"/>
        <c:crosses val="autoZero"/>
        <c:auto val="1"/>
        <c:lblAlgn val="ctr"/>
        <c:lblOffset val="100"/>
        <c:noMultiLvlLbl val="0"/>
      </c:catAx>
      <c:valAx>
        <c:axId val="16192243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920896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5"/>
        <c:delete val="1"/>
      </c:legendEntry>
      <c:legendEntry>
        <c:idx val="17"/>
        <c:delete val="1"/>
      </c:legendEntry>
      <c:layout>
        <c:manualLayout>
          <c:xMode val="edge"/>
          <c:yMode val="edge"/>
          <c:x val="0"/>
          <c:y val="4.2348665616742734E-3"/>
          <c:w val="0.97776474592674867"/>
          <c:h val="0.14621477239696332"/>
        </c:manualLayout>
      </c:layout>
      <c:overlay val="0"/>
      <c:txPr>
        <a:bodyPr/>
        <a:lstStyle/>
        <a:p>
          <a:pPr>
            <a:defRPr sz="8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sideWall>
    <c:backWall>
      <c:thickness val="0"/>
      <c:spPr>
        <a:noFill/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7.2429835159493944E-2"/>
          <c:y val="9.4441659188974444E-2"/>
          <c:w val="0.92757016484050603"/>
          <c:h val="0.8094011559081018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C000"/>
            </a:solidFill>
            <a:effectLst/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F6D-46D3-B352-99574123CF4C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F6D-46D3-B352-99574123CF4C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6D-46D3-B352-99574123CF4C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C0D-47EC-866D-FE3A4E11B117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F6D-46D3-B352-99574123CF4C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8F6D-46D3-B352-99574123CF4C}"/>
              </c:ext>
            </c:extLst>
          </c:dPt>
          <c:dLbls>
            <c:dLbl>
              <c:idx val="0"/>
              <c:layout>
                <c:manualLayout>
                  <c:x val="2.2487929749522052E-3"/>
                  <c:y val="1.8267067793451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249853027630806E-2"/>
                      <c:h val="0.142774336498389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F6D-46D3-B352-99574123CF4C}"/>
                </c:ext>
              </c:extLst>
            </c:dLbl>
            <c:dLbl>
              <c:idx val="1"/>
              <c:layout>
                <c:manualLayout>
                  <c:x val="1.4109347442680775E-2"/>
                  <c:y val="-1.0125839467970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6D-46D3-B352-99574123CF4C}"/>
                </c:ext>
              </c:extLst>
            </c:dLbl>
            <c:dLbl>
              <c:idx val="2"/>
              <c:layout>
                <c:manualLayout>
                  <c:x val="1.646090534979424E-2"/>
                  <c:y val="-5.0629197339854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6D-46D3-B352-99574123CF4C}"/>
                </c:ext>
              </c:extLst>
            </c:dLbl>
            <c:dLbl>
              <c:idx val="3"/>
              <c:layout>
                <c:manualLayout>
                  <c:x val="1.6581816161868657E-2"/>
                  <c:y val="-2.1140281147520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0D-47EC-866D-FE3A4E11B117}"/>
                </c:ext>
              </c:extLst>
            </c:dLbl>
            <c:dLbl>
              <c:idx val="4"/>
              <c:layout>
                <c:manualLayout>
                  <c:x val="1.8812463256907701E-2"/>
                  <c:y val="-1.5188759201956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6D-46D3-B352-99574123CF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  <c:pt idx="4">
                  <c:v>2023г.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1639</c:v>
                </c:pt>
                <c:pt idx="1">
                  <c:v>1572</c:v>
                </c:pt>
                <c:pt idx="2">
                  <c:v>1611</c:v>
                </c:pt>
                <c:pt idx="3">
                  <c:v>1592</c:v>
                </c:pt>
                <c:pt idx="4">
                  <c:v>1534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D-47EC-866D-FE3A4E11B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292544"/>
        <c:axId val="87695744"/>
        <c:axId val="0"/>
      </c:bar3DChart>
      <c:catAx>
        <c:axId val="872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95744"/>
        <c:crosses val="autoZero"/>
        <c:auto val="1"/>
        <c:lblAlgn val="ctr"/>
        <c:lblOffset val="100"/>
        <c:noMultiLvlLbl val="0"/>
      </c:catAx>
      <c:valAx>
        <c:axId val="87695744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9254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442761615075802E-2"/>
          <c:y val="0.12455751883156353"/>
          <c:w val="0.93755715674172657"/>
          <c:h val="0.7683431510527430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4312238580097706E-3"/>
                  <c:y val="-5.21403832605562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B6-4E9D-BCC2-642B8E4966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1534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9-4785-88B8-A11A1E297F79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9E9-4785-88B8-A11A1E297F79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Приуральское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19050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45B6-4E9D-BCC2-642B8E4966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E9-4785-88B8-A11A1E297F7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79E9-4785-88B8-A11A1E297F7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Тазовское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2-45B6-4E9D-BCC2-642B8E4966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E9-4785-88B8-A11A1E297F7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Столбец4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79E9-4785-88B8-A11A1E297F7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Мужевское</c:v>
                </c:pt>
              </c:strCache>
            </c:strRef>
          </c:tx>
          <c:spPr>
            <a:solidFill>
              <a:srgbClr val="C00000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 w="19050" cap="flat" cmpd="sng" algn="ctr">
                <a:solidFill>
                  <a:schemeClr val="accent2"/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45B6-4E9D-BCC2-642B8E4966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E9-4785-88B8-A11A1E297F79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Столбец5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79E9-4785-88B8-A11A1E297F79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Сеяхинское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B6-4E9D-BCC2-642B8E496683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45B6-4E9D-BCC2-642B8E496683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Антипаютинское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6-45B6-4E9D-BCC2-642B8E4966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5B6-4E9D-BCC2-642B8E496683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Столбец7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45B6-4E9D-BCC2-642B8E496683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Гыданское 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Лист1!$N$2</c:f>
              <c:numCache>
                <c:formatCode>General</c:formatCode>
                <c:ptCount val="1"/>
                <c:pt idx="0">
                  <c:v>143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5B6-4E9D-BCC2-642B8E496683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Столбец8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Лист1!$O$2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A-45B6-4E9D-BCC2-642B8E496683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Горковское</c:v>
                </c:pt>
              </c:strCache>
            </c:strRef>
          </c:tx>
          <c:spPr>
            <a:solidFill>
              <a:srgbClr val="7030A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тонн</c:v>
                </c:pt>
              </c:strCache>
            </c:strRef>
          </c:cat>
          <c:val>
            <c:numRef>
              <c:f>Лист1!$P$2</c:f>
              <c:numCache>
                <c:formatCode>General</c:formatCode>
                <c:ptCount val="1"/>
                <c:pt idx="0">
                  <c:v>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5B6-4E9D-BCC2-642B8E49668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3196288"/>
        <c:axId val="163214464"/>
      </c:barChart>
      <c:catAx>
        <c:axId val="163196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214464"/>
        <c:crosses val="autoZero"/>
        <c:auto val="1"/>
        <c:lblAlgn val="ctr"/>
        <c:lblOffset val="100"/>
        <c:noMultiLvlLbl val="0"/>
      </c:catAx>
      <c:valAx>
        <c:axId val="16321446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196288"/>
        <c:crosses val="autoZero"/>
        <c:crossBetween val="between"/>
      </c:valAx>
      <c:spPr>
        <a:solidFill>
          <a:schemeClr val="bg1">
            <a:lumMod val="95000"/>
          </a:schemeClr>
        </a:solidFill>
        <a:ln w="10000" cap="flat" cmpd="sng" algn="ctr">
          <a:solidFill>
            <a:schemeClr val="bg1">
              <a:lumMod val="95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ayout>
        <c:manualLayout>
          <c:xMode val="edge"/>
          <c:yMode val="edge"/>
          <c:x val="0"/>
          <c:y val="4.2348665616742734E-3"/>
          <c:w val="0.99232678315053657"/>
          <c:h val="0.11351618322541272"/>
        </c:manualLayout>
      </c:layout>
      <c:overlay val="0"/>
      <c:txPr>
        <a:bodyPr/>
        <a:lstStyle/>
        <a:p>
          <a:pPr>
            <a:defRPr sz="8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sideWall>
    <c:backWall>
      <c:thickness val="0"/>
      <c:spPr>
        <a:noFill/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7.2429835159493944E-2"/>
          <c:y val="0.10872833234776537"/>
          <c:w val="0.92757016484050603"/>
          <c:h val="0.8094011559081018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effectLst/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F6D-46D3-B352-99574123CF4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F6D-46D3-B352-99574123CF4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6D-46D3-B352-99574123CF4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C0D-47EC-866D-FE3A4E11B11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F6D-46D3-B352-99574123CF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4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8F6D-46D3-B352-99574123CF4C}"/>
              </c:ext>
            </c:extLst>
          </c:dPt>
          <c:dLbls>
            <c:dLbl>
              <c:idx val="0"/>
              <c:layout>
                <c:manualLayout>
                  <c:x val="2.2487929749522052E-3"/>
                  <c:y val="1.8267067793451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249853027630806E-2"/>
                      <c:h val="0.142774336498389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F6D-46D3-B352-99574123CF4C}"/>
                </c:ext>
              </c:extLst>
            </c:dLbl>
            <c:dLbl>
              <c:idx val="1"/>
              <c:layout>
                <c:manualLayout>
                  <c:x val="1.4109347442680775E-2"/>
                  <c:y val="-1.0125839467970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6D-46D3-B352-99574123CF4C}"/>
                </c:ext>
              </c:extLst>
            </c:dLbl>
            <c:dLbl>
              <c:idx val="2"/>
              <c:layout>
                <c:manualLayout>
                  <c:x val="1.646090534979424E-2"/>
                  <c:y val="-5.0629197339854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6D-46D3-B352-99574123CF4C}"/>
                </c:ext>
              </c:extLst>
            </c:dLbl>
            <c:dLbl>
              <c:idx val="3"/>
              <c:layout>
                <c:manualLayout>
                  <c:x val="1.6581816161868657E-2"/>
                  <c:y val="-2.1140281147520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0D-47EC-866D-FE3A4E11B117}"/>
                </c:ext>
              </c:extLst>
            </c:dLbl>
            <c:dLbl>
              <c:idx val="4"/>
              <c:layout>
                <c:manualLayout>
                  <c:x val="1.8812463256907701E-2"/>
                  <c:y val="-1.5188759201956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6D-46D3-B352-99574123CF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  <c:pt idx="4">
                  <c:v>2023г.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356</c:v>
                </c:pt>
                <c:pt idx="1">
                  <c:v>444</c:v>
                </c:pt>
                <c:pt idx="2">
                  <c:v>494</c:v>
                </c:pt>
                <c:pt idx="3">
                  <c:v>493</c:v>
                </c:pt>
                <c:pt idx="4">
                  <c:v>395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D-47EC-866D-FE3A4E11B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292544"/>
        <c:axId val="87695744"/>
        <c:axId val="0"/>
      </c:bar3DChart>
      <c:catAx>
        <c:axId val="872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95744"/>
        <c:crosses val="autoZero"/>
        <c:auto val="1"/>
        <c:lblAlgn val="ctr"/>
        <c:lblOffset val="100"/>
        <c:noMultiLvlLbl val="0"/>
      </c:catAx>
      <c:valAx>
        <c:axId val="87695744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/>
          <a:lstStyle/>
          <a:p>
            <a:pPr>
              <a:defRPr sz="900" b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9254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381708079412321E-2"/>
          <c:y val="0.21114129030492976"/>
          <c:w val="0.91861830648651965"/>
          <c:h val="0.7674804156115770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Мужевское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-1.90802478807132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37-45D4-BF0D-8904F0A0D6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tx2">
                        <a:lumMod val="75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C9-4449-AD39-E74A14C9855A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19C9-4449-AD39-E74A14C9855A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Ямалпотребсоюз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4365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C9-4449-AD39-E74A14C9855A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spPr>
            <a:ln>
              <a:solidFill>
                <a:srgbClr val="0033CC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19C9-4449-AD39-E74A14C9855A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Пуровское</c:v>
                </c:pt>
              </c:strCache>
            </c:strRef>
          </c:tx>
          <c:spPr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4189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C9-4449-AD39-E74A14C9855A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19C9-4449-AD39-E74A14C9855A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Гыданское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2938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9C9-4449-AD39-E74A14C9855A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Столбец6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19C9-4449-AD39-E74A14C9855A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Горковское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747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9C9-4449-AD39-E74A14C9855A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Столбец7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9-19C9-4449-AD39-E74A14C9855A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Сеяхинское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 prstMaterial="metal">
              <a:bevelT w="38100" h="57150" prst="angle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General</c:formatCode>
                <c:ptCount val="1"/>
                <c:pt idx="0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C9-4449-AD39-E74A14C9855A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Столбец8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347125638021424E-3"/>
                  <c:y val="2.1167866179083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37-45D4-BF0D-8904F0A0D6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Лист1!$M$2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0137-45D4-BF0D-8904F0A0D61D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Приуральское 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Лист1!$N$2</c:f>
              <c:numCache>
                <c:formatCode>General</c:formatCode>
                <c:ptCount val="1"/>
                <c:pt idx="0">
                  <c:v>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137-45D4-BF0D-8904F0A0D61D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Столбец9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Лист1!$O$2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0137-45D4-BF0D-8904F0A0D61D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Тазовское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Лист1!$P$2</c:f>
              <c:numCache>
                <c:formatCode>General</c:formatCode>
                <c:ptCount val="1"/>
                <c:pt idx="0">
                  <c:v>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137-45D4-BF0D-8904F0A0D61D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Столбец10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Лист1!$Q$2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0137-45D4-BF0D-8904F0A0D61D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ТЗБ </c:v>
                </c:pt>
              </c:strCache>
            </c:strRef>
          </c:tx>
          <c:spPr>
            <a:solidFill>
              <a:schemeClr val="accent4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Лист1!$R$2</c:f>
              <c:numCache>
                <c:formatCode>General</c:formatCode>
                <c:ptCount val="1"/>
                <c:pt idx="0">
                  <c:v>-803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137-45D4-BF0D-8904F0A0D61D}"/>
            </c:ext>
          </c:extLst>
        </c:ser>
        <c:ser>
          <c:idx val="17"/>
          <c:order val="17"/>
          <c:tx>
            <c:strRef>
              <c:f>Лист1!$S$1</c:f>
              <c:strCache>
                <c:ptCount val="1"/>
                <c:pt idx="0">
                  <c:v>Столбец11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Лист1!$S$2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0137-45D4-BF0D-8904F0A0D61D}"/>
            </c:ext>
          </c:extLst>
        </c:ser>
        <c:ser>
          <c:idx val="18"/>
          <c:order val="18"/>
          <c:tx>
            <c:strRef>
              <c:f>Лист1!$T$1</c:f>
              <c:strCache>
                <c:ptCount val="1"/>
                <c:pt idx="0">
                  <c:v>Антипаютинское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Лист1!$T$2</c:f>
              <c:numCache>
                <c:formatCode>General</c:formatCode>
                <c:ptCount val="1"/>
                <c:pt idx="0">
                  <c:v>-12380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137-45D4-BF0D-8904F0A0D6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63452032"/>
        <c:axId val="163453568"/>
      </c:barChart>
      <c:catAx>
        <c:axId val="163452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453568"/>
        <c:crosses val="autoZero"/>
        <c:auto val="1"/>
        <c:lblAlgn val="ctr"/>
        <c:lblOffset val="100"/>
        <c:noMultiLvlLbl val="0"/>
      </c:catAx>
      <c:valAx>
        <c:axId val="163453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3452032"/>
        <c:crosses val="autoZero"/>
        <c:crossBetween val="between"/>
      </c:valAx>
      <c:spPr>
        <a:solidFill>
          <a:schemeClr val="bg1">
            <a:lumMod val="95000"/>
          </a:schemeClr>
        </a:solidFill>
        <a:ln w="10000" cap="flat" cmpd="sng" algn="ctr">
          <a:solidFill>
            <a:schemeClr val="bg1">
              <a:lumMod val="95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5"/>
        <c:delete val="1"/>
      </c:legendEntry>
      <c:legendEntry>
        <c:idx val="17"/>
        <c:delete val="1"/>
      </c:legendEntry>
      <c:layout>
        <c:manualLayout>
          <c:xMode val="edge"/>
          <c:yMode val="edge"/>
          <c:x val="0"/>
          <c:y val="0"/>
          <c:w val="0.99927410481528611"/>
          <c:h val="0.1353275920245865"/>
        </c:manualLayout>
      </c:layout>
      <c:overlay val="0"/>
      <c:txPr>
        <a:bodyPr/>
        <a:lstStyle/>
        <a:p>
          <a:pPr>
            <a:defRPr sz="8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2442843258272714E-2"/>
          <c:y val="0.19111734277468412"/>
          <c:w val="0.93755715674172657"/>
          <c:h val="0.7173591359718128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2.3353261049072842E-3"/>
                  <c:y val="5.214243603155027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77-4A4F-A226-EC6DC70E4B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accent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E9-4785-88B8-A11A1E297F79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9E9-4785-88B8-A11A1E297F79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Мужевское 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139700" h="139700"/>
            </a:sp3d>
          </c:spPr>
          <c:invertIfNegative val="0"/>
          <c:dLbls>
            <c:dLbl>
              <c:idx val="0"/>
              <c:layout>
                <c:manualLayout>
                  <c:x val="0"/>
                  <c:y val="2.085615330422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777-4A4F-A226-EC6DC70E4B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E9-4785-88B8-A11A1E297F7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79E9-4785-88B8-A11A1E297F7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Тазовское </c:v>
                </c:pt>
              </c:strCache>
            </c:strRef>
          </c:tx>
          <c:spPr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139700" h="139700"/>
            </a:sp3d>
          </c:spPr>
          <c:invertIfNegative val="0"/>
          <c:dLbls>
            <c:dLbl>
              <c:idx val="0"/>
              <c:layout>
                <c:manualLayout>
                  <c:x val="-7.150106444629319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777-4A4F-A226-EC6DC70E4B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E9-4785-88B8-A11A1E297F7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Столбец4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5-79E9-4785-88B8-A11A1E297F7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Пуровское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139700" h="139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Лист1!$H$2</c:f>
              <c:numCache>
                <c:formatCode>General</c:formatCode>
                <c:ptCount val="1"/>
                <c:pt idx="0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9E9-4785-88B8-A11A1E297F79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Столбец5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7-79E9-4785-88B8-A11A1E297F79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Горковское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139700" h="139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Лист1!$J$2</c:f>
              <c:numCache>
                <c:formatCode>General</c:formatCode>
                <c:ptCount val="1"/>
                <c:pt idx="0">
                  <c:v>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77-4A4F-A226-EC6DC70E4B90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3777-4A4F-A226-EC6DC70E4B90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Антипаютинское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139700" h="139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Лист1!$L$2</c:f>
              <c:numCache>
                <c:formatCode>General</c:formatCode>
                <c:ptCount val="1"/>
                <c:pt idx="0">
                  <c:v>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777-4A4F-A226-EC6DC70E4B90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  <c:pt idx="0">
                  <c:v>Столбец7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Лист1!$M$2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3777-4A4F-A226-EC6DC70E4B90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Гыданское</c:v>
                </c:pt>
              </c:strCache>
            </c:strRef>
          </c:tx>
          <c:spPr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139700" h="139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Лист1!$N$2</c:f>
              <c:numCache>
                <c:formatCode>General</c:formatCode>
                <c:ptCount val="1"/>
                <c:pt idx="0">
                  <c:v>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777-4A4F-A226-EC6DC70E4B90}"/>
            </c:ext>
          </c:extLst>
        </c:ser>
        <c:ser>
          <c:idx val="13"/>
          <c:order val="13"/>
          <c:tx>
            <c:strRef>
              <c:f>Лист1!$O$1</c:f>
              <c:strCache>
                <c:ptCount val="1"/>
                <c:pt idx="0">
                  <c:v>Столбец8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Лист1!$O$2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3777-4A4F-A226-EC6DC70E4B90}"/>
            </c:ext>
          </c:extLst>
        </c:ser>
        <c:ser>
          <c:idx val="14"/>
          <c:order val="14"/>
          <c:tx>
            <c:strRef>
              <c:f>Лист1!$P$1</c:f>
              <c:strCache>
                <c:ptCount val="1"/>
                <c:pt idx="0">
                  <c:v>Сеяхинское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scene3d>
              <a:camera prst="orthographicFront"/>
              <a:lightRig rig="contrasting" dir="t">
                <a:rot lat="0" lon="0" rev="7800000"/>
              </a:lightRig>
            </a:scene3d>
            <a:sp3d>
              <a:bevelT w="139700" h="1397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Лист1!$P$2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777-4A4F-A226-EC6DC70E4B90}"/>
            </c:ext>
          </c:extLst>
        </c:ser>
        <c:ser>
          <c:idx val="15"/>
          <c:order val="15"/>
          <c:tx>
            <c:strRef>
              <c:f>Лист1!$Q$1</c:f>
              <c:strCache>
                <c:ptCount val="1"/>
                <c:pt idx="0">
                  <c:v>Столбец9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Лист1!$Q$2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3777-4A4F-A226-EC6DC70E4B90}"/>
            </c:ext>
          </c:extLst>
        </c:ser>
        <c:ser>
          <c:idx val="16"/>
          <c:order val="16"/>
          <c:tx>
            <c:strRef>
              <c:f>Лист1!$R$1</c:f>
              <c:strCache>
                <c:ptCount val="1"/>
                <c:pt idx="0">
                  <c:v>Приуральское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человек</c:v>
                </c:pt>
              </c:strCache>
            </c:strRef>
          </c:cat>
          <c:val>
            <c:numRef>
              <c:f>Лист1!$R$2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777-4A4F-A226-EC6DC70E4B9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0541440"/>
        <c:axId val="150542976"/>
      </c:barChart>
      <c:catAx>
        <c:axId val="150541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542976"/>
        <c:crosses val="autoZero"/>
        <c:auto val="1"/>
        <c:lblAlgn val="ctr"/>
        <c:lblOffset val="100"/>
        <c:noMultiLvlLbl val="0"/>
      </c:catAx>
      <c:valAx>
        <c:axId val="150542976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541440"/>
        <c:crosses val="autoZero"/>
        <c:crossBetween val="between"/>
      </c:valAx>
      <c:spPr>
        <a:solidFill>
          <a:schemeClr val="bg1">
            <a:lumMod val="95000"/>
          </a:schemeClr>
        </a:solidFill>
        <a:ln w="10000" cap="flat" cmpd="sng" algn="ctr">
          <a:solidFill>
            <a:schemeClr val="bg1">
              <a:lumMod val="95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5"/>
        <c:delete val="1"/>
      </c:legendEntry>
      <c:layout>
        <c:manualLayout>
          <c:xMode val="edge"/>
          <c:yMode val="edge"/>
          <c:x val="0"/>
          <c:y val="1.4274244579627244E-2"/>
          <c:w val="0.99206507084798401"/>
          <c:h val="0.13818667639763027"/>
        </c:manualLayout>
      </c:layout>
      <c:overlay val="0"/>
      <c:txPr>
        <a:bodyPr/>
        <a:lstStyle/>
        <a:p>
          <a:pPr>
            <a:defRPr sz="8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ln>
          <a:solidFill>
            <a:schemeClr val="bg2"/>
          </a:solidFill>
        </a:ln>
      </c:spPr>
    </c:sideWall>
    <c:backWall>
      <c:thickness val="0"/>
      <c:spPr>
        <a:ln>
          <a:solidFill>
            <a:schemeClr val="bg2"/>
          </a:solidFill>
        </a:ln>
      </c:spPr>
    </c:backWall>
    <c:plotArea>
      <c:layout>
        <c:manualLayout>
          <c:layoutTarget val="inner"/>
          <c:xMode val="edge"/>
          <c:yMode val="edge"/>
          <c:x val="6.1074773060774808E-2"/>
          <c:y val="2.8309998631317074E-2"/>
          <c:w val="0.92818475397537747"/>
          <c:h val="0.87486051510784413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 prstMaterial="matte">
              <a:bevelT w="127000" h="63500" prst="coolSlant"/>
            </a:sp3d>
          </c:spPr>
          <c:invertIfNegative val="0"/>
          <c:dLbls>
            <c:dLbl>
              <c:idx val="0"/>
              <c:layout>
                <c:manualLayout>
                  <c:x val="7.0546737213403876E-3"/>
                  <c:y val="-5.11243327670743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2E-4FB0-AE6D-19A84D0188D2}"/>
                </c:ext>
              </c:extLst>
            </c:dLbl>
            <c:dLbl>
              <c:idx val="1"/>
              <c:layout>
                <c:manualLayout>
                  <c:x val="9.4062316284538507E-3"/>
                  <c:y val="-1.8721167083980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2E-4FB0-AE6D-19A84D0188D2}"/>
                </c:ext>
              </c:extLst>
            </c:dLbl>
            <c:dLbl>
              <c:idx val="2"/>
              <c:layout>
                <c:manualLayout>
                  <c:x val="1.6702541811903143E-2"/>
                  <c:y val="-1.5337299830122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2E-4FB0-AE6D-19A84D0188D2}"/>
                </c:ext>
              </c:extLst>
            </c:dLbl>
            <c:dLbl>
              <c:idx val="3"/>
              <c:layout>
                <c:manualLayout>
                  <c:x val="9.8895100331803827E-3"/>
                  <c:y val="-4.7667376297528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0D-47EC-866D-FE3A4E11B117}"/>
                </c:ext>
              </c:extLst>
            </c:dLbl>
            <c:dLbl>
              <c:idx val="4"/>
              <c:layout>
                <c:manualLayout>
                  <c:x val="1.617303247214099E-2"/>
                  <c:y val="1.2781012851191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84886009359411E-2"/>
                      <c:h val="9.87078022977771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92E-4FB0-AE6D-19A84D0188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  <c:pt idx="4">
                  <c:v>2023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140</c:v>
                </c:pt>
                <c:pt idx="1">
                  <c:v>146</c:v>
                </c:pt>
                <c:pt idx="2">
                  <c:v>165</c:v>
                </c:pt>
                <c:pt idx="3">
                  <c:v>143</c:v>
                </c:pt>
                <c:pt idx="4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D-47EC-866D-FE3A4E11B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292544"/>
        <c:axId val="87695744"/>
        <c:axId val="0"/>
      </c:bar3DChart>
      <c:catAx>
        <c:axId val="872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95744"/>
        <c:crosses val="autoZero"/>
        <c:auto val="1"/>
        <c:lblAlgn val="ctr"/>
        <c:lblOffset val="100"/>
        <c:noMultiLvlLbl val="0"/>
      </c:catAx>
      <c:valAx>
        <c:axId val="87695744"/>
        <c:scaling>
          <c:orientation val="minMax"/>
        </c:scaling>
        <c:delete val="0"/>
        <c:axPos val="l"/>
        <c:majorGridlines>
          <c:spPr>
            <a:ln w="0"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0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9254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</c:spPr>
    </c:plotArea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bg1">
            <a:lumMod val="95000"/>
          </a:schemeClr>
        </a:solidFill>
        <a:ln w="10000" cap="flat" cmpd="sng" algn="ctr">
          <a:solidFill>
            <a:schemeClr val="bg1">
              <a:lumMod val="95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solidFill>
          <a:schemeClr val="bg1">
            <a:lumMod val="95000"/>
          </a:schemeClr>
        </a:solidFill>
        <a:ln w="10000" cap="flat" cmpd="sng" algn="ctr">
          <a:solidFill>
            <a:schemeClr val="bg1">
              <a:lumMod val="95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7.0949667768574698E-2"/>
          <c:y val="0.11292832542415922"/>
          <c:w val="0.92905033223142564"/>
          <c:h val="0.79163069182789203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Всего поддержка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4.1712653317759396E-3"/>
                  <c:y val="-1.346337335067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90-49D5-B93C-C409126B9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accent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</c:v>
                </c:pt>
                <c:pt idx="1">
                  <c:v>2023 г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143</c:v>
                </c:pt>
                <c:pt idx="1">
                  <c:v>111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6B-43E4-81F6-BE8669C4ADE7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</c:v>
                </c:pt>
                <c:pt idx="1">
                  <c:v>2023 г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2-556B-43E4-81F6-BE8669C4ADE7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хлеб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-2.0893272395021522E-3"/>
                  <c:y val="-2.5712012390780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90-49D5-B93C-C409126B9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</c:v>
                </c:pt>
                <c:pt idx="1">
                  <c:v>2023 г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40</c:v>
                </c:pt>
                <c:pt idx="1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6B-43E4-81F6-BE8669C4ADE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</c:v>
                </c:pt>
                <c:pt idx="1">
                  <c:v>2023 г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4-556B-43E4-81F6-BE8669C4ADE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транспортные</c:v>
                </c:pt>
              </c:strCache>
            </c:strRef>
          </c:tx>
          <c:spPr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1356496787713187E-2"/>
                  <c:y val="-2.3193092924315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5612748008841929E-2"/>
                      <c:h val="4.32884908212812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A90-49D5-B93C-C409126B95DA}"/>
                </c:ext>
              </c:extLst>
            </c:dLbl>
            <c:dLbl>
              <c:idx val="1"/>
              <c:layout>
                <c:manualLayout>
                  <c:x val="3.04084986725612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90-49D5-B93C-C409126B9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</c:v>
                </c:pt>
                <c:pt idx="1">
                  <c:v>2023 г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50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6B-43E4-81F6-BE8669C4ADE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Столбец4</c:v>
                </c:pt>
              </c:strCache>
            </c:strRef>
          </c:tx>
          <c:spPr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</c:v>
                </c:pt>
                <c:pt idx="1">
                  <c:v>2023 г</c:v>
                </c:pt>
              </c:strCache>
            </c:strRef>
          </c:cat>
          <c:val>
            <c:numRef>
              <c:f>Лист1!$G$2:$G$3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6-556B-43E4-81F6-BE8669C4ADE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фактории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1169735929723726E-3"/>
                  <c:y val="-9.9253677695942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90-49D5-B93C-C409126B95DA}"/>
                </c:ext>
              </c:extLst>
            </c:dLbl>
            <c:dLbl>
              <c:idx val="1"/>
              <c:layout>
                <c:manualLayout>
                  <c:x val="3.040849867256017E-3"/>
                  <c:y val="-1.5561996379487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A90-49D5-B93C-C409126B9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</c:v>
                </c:pt>
                <c:pt idx="1">
                  <c:v>2023 г</c:v>
                </c:pt>
              </c:strCache>
            </c:str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13</c:v>
                </c:pt>
                <c:pt idx="1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56B-43E4-81F6-BE8669C4ADE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</c:v>
                </c:pt>
                <c:pt idx="1">
                  <c:v>2023 г</c:v>
                </c:pt>
              </c:strCache>
            </c:strRef>
          </c:cat>
          <c:val>
            <c:numRef>
              <c:f>Лист1!$I$2:$I$3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8-556B-43E4-81F6-BE8669C4ADE7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рыба</c:v>
                </c:pt>
              </c:strCache>
            </c:strRef>
          </c:tx>
          <c:spPr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5927349068494306E-3"/>
                  <c:y val="-1.0150016011292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90-49D5-B93C-C409126B9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</c:v>
                </c:pt>
                <c:pt idx="1">
                  <c:v>2023 г</c:v>
                </c:pt>
              </c:strCache>
            </c:strRef>
          </c:cat>
          <c:val>
            <c:numRef>
              <c:f>Лист1!$J$2:$J$3</c:f>
              <c:numCache>
                <c:formatCode>General</c:formatCode>
                <c:ptCount val="2"/>
                <c:pt idx="0">
                  <c:v>38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56B-43E4-81F6-BE8669C4ADE7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</c:v>
                </c:pt>
                <c:pt idx="1">
                  <c:v>2023 г</c:v>
                </c:pt>
              </c:strCache>
            </c:strRef>
          </c:cat>
          <c:val>
            <c:numRef>
              <c:f>Лист1!$K$2:$K$3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8-5A90-49D5-B93C-C409126B95DA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прочее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2022 г</c:v>
                </c:pt>
                <c:pt idx="1">
                  <c:v>2023 г</c:v>
                </c:pt>
              </c:strCache>
            </c:strRef>
          </c:cat>
          <c:val>
            <c:numRef>
              <c:f>Лист1!$L$2:$L$3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A90-49D5-B93C-C409126B95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7326720"/>
        <c:axId val="157361280"/>
        <c:axId val="0"/>
      </c:bar3DChart>
      <c:catAx>
        <c:axId val="157326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7361280"/>
        <c:crosses val="autoZero"/>
        <c:auto val="1"/>
        <c:lblAlgn val="ctr"/>
        <c:lblOffset val="100"/>
        <c:noMultiLvlLbl val="0"/>
      </c:catAx>
      <c:valAx>
        <c:axId val="15736128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326720"/>
        <c:crosses val="autoZero"/>
        <c:crossBetween val="between"/>
      </c:valAx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"/>
          <c:y val="0"/>
          <c:w val="1"/>
          <c:h val="0.10943228530163315"/>
        </c:manualLayout>
      </c:layout>
      <c:overlay val="0"/>
      <c:txPr>
        <a:bodyPr/>
        <a:lstStyle/>
        <a:p>
          <a:pPr>
            <a:defRPr sz="9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w="190500" h="38100"/>
    </a:sp3d>
  </c:spPr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>
          <a:solidFill>
            <a:schemeClr val="bg2"/>
          </a:solidFill>
        </a:ln>
      </c:spPr>
    </c:sideWall>
    <c:backWall>
      <c:thickness val="0"/>
      <c:spPr>
        <a:noFill/>
        <a:ln>
          <a:solidFill>
            <a:schemeClr val="bg2"/>
          </a:solidFill>
        </a:ln>
      </c:spPr>
    </c:backWall>
    <c:plotArea>
      <c:layout>
        <c:manualLayout>
          <c:layoutTarget val="inner"/>
          <c:xMode val="edge"/>
          <c:yMode val="edge"/>
          <c:x val="6.5777862033395001E-2"/>
          <c:y val="2.8309998631317074E-2"/>
          <c:w val="0.92818475397537747"/>
          <c:h val="0.87486051510784413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scene3d>
              <a:camera prst="orthographicFront"/>
              <a:lightRig rig="threePt" dir="t"/>
            </a:scene3d>
            <a:sp3d prstMaterial="matte">
              <a:bevelT w="127000" h="63500" prst="coolSlant"/>
            </a:sp3d>
          </c:spPr>
          <c:invertIfNegative val="0"/>
          <c:dLbls>
            <c:dLbl>
              <c:idx val="0"/>
              <c:layout>
                <c:manualLayout>
                  <c:x val="7.0546737213403876E-3"/>
                  <c:y val="-5.11243327670743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92E-4FB0-AE6D-19A84D0188D2}"/>
                </c:ext>
              </c:extLst>
            </c:dLbl>
            <c:dLbl>
              <c:idx val="1"/>
              <c:layout>
                <c:manualLayout>
                  <c:x val="9.4062316284538507E-3"/>
                  <c:y val="-1.8721167083980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92E-4FB0-AE6D-19A84D0188D2}"/>
                </c:ext>
              </c:extLst>
            </c:dLbl>
            <c:dLbl>
              <c:idx val="2"/>
              <c:layout>
                <c:manualLayout>
                  <c:x val="1.6702541811903143E-2"/>
                  <c:y val="-1.53372998301222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92E-4FB0-AE6D-19A84D0188D2}"/>
                </c:ext>
              </c:extLst>
            </c:dLbl>
            <c:dLbl>
              <c:idx val="3"/>
              <c:layout>
                <c:manualLayout>
                  <c:x val="9.8895100331803827E-3"/>
                  <c:y val="-4.76673762975285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0D-47EC-866D-FE3A4E11B117}"/>
                </c:ext>
              </c:extLst>
            </c:dLbl>
            <c:dLbl>
              <c:idx val="4"/>
              <c:layout>
                <c:manualLayout>
                  <c:x val="1.617303247214099E-2"/>
                  <c:y val="1.2781012851191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84886009359411E-2"/>
                      <c:h val="9.87078022977771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E92E-4FB0-AE6D-19A84D0188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 г.</c:v>
                </c:pt>
                <c:pt idx="1">
                  <c:v>2020 г.</c:v>
                </c:pt>
                <c:pt idx="2">
                  <c:v>2021 г.</c:v>
                </c:pt>
                <c:pt idx="3">
                  <c:v>2022 г.</c:v>
                </c:pt>
                <c:pt idx="4">
                  <c:v>2023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137</c:v>
                </c:pt>
                <c:pt idx="1">
                  <c:v>114</c:v>
                </c:pt>
                <c:pt idx="2">
                  <c:v>135</c:v>
                </c:pt>
                <c:pt idx="3">
                  <c:v>165</c:v>
                </c:pt>
                <c:pt idx="4">
                  <c:v>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D-47EC-866D-FE3A4E11B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292544"/>
        <c:axId val="87695744"/>
        <c:axId val="0"/>
      </c:bar3DChart>
      <c:catAx>
        <c:axId val="872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95744"/>
        <c:crosses val="autoZero"/>
        <c:auto val="1"/>
        <c:lblAlgn val="ctr"/>
        <c:lblOffset val="100"/>
        <c:noMultiLvlLbl val="0"/>
      </c:catAx>
      <c:valAx>
        <c:axId val="87695744"/>
        <c:scaling>
          <c:orientation val="minMax"/>
        </c:scaling>
        <c:delete val="0"/>
        <c:axPos val="l"/>
        <c:majorGridlines>
          <c:spPr>
            <a:ln w="0"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10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92544"/>
        <c:crosses val="autoZero"/>
        <c:crossBetween val="between"/>
      </c:valAx>
      <c:spPr>
        <a:solidFill>
          <a:schemeClr val="bg1">
            <a:lumMod val="95000"/>
          </a:schemeClr>
        </a:solidFill>
        <a:ln>
          <a:noFill/>
        </a:ln>
      </c:spPr>
    </c:plotArea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sideWall>
    <c:backWall>
      <c:thickness val="0"/>
      <c:spPr>
        <a:noFill/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c:spPr>
    </c:backWall>
    <c:plotArea>
      <c:layout>
        <c:manualLayout>
          <c:layoutTarget val="inner"/>
          <c:xMode val="edge"/>
          <c:yMode val="edge"/>
          <c:x val="6.6717030741527683E-2"/>
          <c:y val="6.324561884113554E-2"/>
          <c:w val="0.92757016484050603"/>
          <c:h val="0.79960006920652493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effectLst/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F6D-46D3-B352-99574123CF4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F6D-46D3-B352-99574123CF4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6D-46D3-B352-99574123CF4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C0D-47EC-866D-FE3A4E11B117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8F6D-46D3-B352-99574123CF4C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effectLst/>
              <a:scene3d>
                <a:camera prst="orthographicFront"/>
                <a:lightRig rig="soft" dir="t">
                  <a:rot lat="0" lon="0" rev="0"/>
                </a:lightRig>
              </a:scene3d>
              <a:sp3d prstMaterial="matte">
                <a:bevelT w="63500" h="63500" prst="artDeco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0-8F6D-46D3-B352-99574123CF4C}"/>
              </c:ext>
            </c:extLst>
          </c:dPt>
          <c:dLbls>
            <c:dLbl>
              <c:idx val="0"/>
              <c:layout>
                <c:manualLayout>
                  <c:x val="4.6003508820656675E-3"/>
                  <c:y val="9.84757821015023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328042328042326E-2"/>
                      <c:h val="9.2145139158534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F6D-46D3-B352-99574123CF4C}"/>
                </c:ext>
              </c:extLst>
            </c:dLbl>
            <c:dLbl>
              <c:idx val="1"/>
              <c:layout>
                <c:manualLayout>
                  <c:x val="1.4109347442680775E-2"/>
                  <c:y val="-1.0125839467970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6D-46D3-B352-99574123CF4C}"/>
                </c:ext>
              </c:extLst>
            </c:dLbl>
            <c:dLbl>
              <c:idx val="2"/>
              <c:layout>
                <c:manualLayout>
                  <c:x val="1.646090534979424E-2"/>
                  <c:y val="-5.0629197339854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F6D-46D3-B352-99574123CF4C}"/>
                </c:ext>
              </c:extLst>
            </c:dLbl>
            <c:dLbl>
              <c:idx val="3"/>
              <c:layout>
                <c:manualLayout>
                  <c:x val="1.6581816161868657E-2"/>
                  <c:y val="-2.11402811475207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0D-47EC-866D-FE3A4E11B117}"/>
                </c:ext>
              </c:extLst>
            </c:dLbl>
            <c:dLbl>
              <c:idx val="4"/>
              <c:layout>
                <c:manualLayout>
                  <c:x val="1.8812463256907701E-2"/>
                  <c:y val="-1.5188759201956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6D-46D3-B352-99574123CF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accent1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2019г.</c:v>
                </c:pt>
                <c:pt idx="1">
                  <c:v>2020г.</c:v>
                </c:pt>
                <c:pt idx="2">
                  <c:v>2021г.</c:v>
                </c:pt>
                <c:pt idx="3">
                  <c:v>2022г.</c:v>
                </c:pt>
                <c:pt idx="4">
                  <c:v>2023г.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382</c:v>
                </c:pt>
                <c:pt idx="1">
                  <c:v>379</c:v>
                </c:pt>
                <c:pt idx="2">
                  <c:v>315</c:v>
                </c:pt>
                <c:pt idx="3">
                  <c:v>506</c:v>
                </c:pt>
                <c:pt idx="4">
                  <c:v>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0D-47EC-866D-FE3A4E11B1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292544"/>
        <c:axId val="87695744"/>
        <c:axId val="0"/>
      </c:bar3DChart>
      <c:catAx>
        <c:axId val="87292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695744"/>
        <c:crosses val="autoZero"/>
        <c:auto val="1"/>
        <c:lblAlgn val="ctr"/>
        <c:lblOffset val="100"/>
        <c:noMultiLvlLbl val="0"/>
      </c:catAx>
      <c:valAx>
        <c:axId val="87695744"/>
        <c:scaling>
          <c:orientation val="minMax"/>
        </c:scaling>
        <c:delete val="0"/>
        <c:axPos val="l"/>
        <c:majorGridlines>
          <c:spPr>
            <a:ln w="3175"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7292544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423220749676637E-2"/>
          <c:y val="0.16684564376288089"/>
          <c:w val="0.92757685253816646"/>
          <c:h val="0.79750181681247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Всего работников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invertIfNegative val="0"/>
          <c:dLbls>
            <c:dLbl>
              <c:idx val="0"/>
              <c:layout>
                <c:manualLayout>
                  <c:x val="1.1733690873555022E-3"/>
                  <c:y val="8.0056175828091276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65434578395627"/>
                      <c:h val="7.824226508390441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0A2-442D-B11E-8E8D22EE43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accent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506</c:v>
                </c:pt>
                <c:pt idx="1">
                  <c:v>424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E-4F28-93F7-D5740C41EE5C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1-599E-4F28-93F7-D5740C41EE5C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Торговля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104</c:v>
                </c:pt>
                <c:pt idx="1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9E-4F28-93F7-D5740C41EE5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599E-4F28-93F7-D5740C41EE5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Производство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3928394186191544E-3"/>
                  <c:y val="-2.0449733106829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0E-4741-BBC8-5F143FB1E4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62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9E-4F28-93F7-D5740C41EE5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Столбец4</c:v>
                </c:pt>
              </c:strCache>
            </c:strRef>
          </c:tx>
          <c:spPr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Лист1!$G$2:$G$3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5-599E-4F28-93F7-D5740C41EE5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С/х производство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135</c:v>
                </c:pt>
                <c:pt idx="1">
                  <c:v>110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9E-4F28-93F7-D5740C41EE5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Лист1!$I$2:$I$3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7-599E-4F28-93F7-D5740C41EE5C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Аппарат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Лист1!$J$2:$J$3</c:f>
              <c:numCache>
                <c:formatCode>General</c:formatCode>
                <c:ptCount val="2"/>
                <c:pt idx="0">
                  <c:v>47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9E-4F28-93F7-D5740C41EE5C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Лист1!$K$2:$K$3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9-599E-4F28-93F7-D5740C41EE5C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Общепит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Лист1!$L$2:$L$3</c:f>
              <c:numCache>
                <c:formatCode>General</c:formatCode>
                <c:ptCount val="2"/>
                <c:pt idx="0">
                  <c:v>37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9E-4F28-93F7-D5740C41EE5C}"/>
            </c:ext>
          </c:extLst>
        </c:ser>
        <c:ser>
          <c:idx val="11"/>
          <c:order val="11"/>
          <c:tx>
            <c:strRef>
              <c:f>Лист1!$M$1</c:f>
              <c:strCache>
                <c:ptCount val="1"/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Лист1!$M$2:$M$3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0-450E-4741-BBC8-5F143FB1E424}"/>
            </c:ext>
          </c:extLst>
        </c:ser>
        <c:ser>
          <c:idx val="12"/>
          <c:order val="12"/>
          <c:tx>
            <c:strRef>
              <c:f>Лист1!$N$1</c:f>
              <c:strCache>
                <c:ptCount val="1"/>
                <c:pt idx="0">
                  <c:v>Прочие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Лист1!$N$2:$N$3</c:f>
              <c:numCache>
                <c:formatCode>General</c:formatCode>
                <c:ptCount val="2"/>
                <c:pt idx="0">
                  <c:v>121</c:v>
                </c:pt>
                <c:pt idx="1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0E-4741-BBC8-5F143FB1E42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8003584"/>
        <c:axId val="158005120"/>
      </c:barChart>
      <c:catAx>
        <c:axId val="158003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005120"/>
        <c:crosses val="autoZero"/>
        <c:auto val="1"/>
        <c:lblAlgn val="ctr"/>
        <c:lblOffset val="100"/>
        <c:noMultiLvlLbl val="0"/>
      </c:catAx>
      <c:valAx>
        <c:axId val="15800512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8003584"/>
        <c:crosses val="autoZero"/>
        <c:crossBetween val="between"/>
      </c:valAx>
      <c:spPr>
        <a:noFill/>
        <a:ln w="25400">
          <a:solidFill>
            <a:schemeClr val="bg1">
              <a:lumMod val="95000"/>
            </a:schemeClr>
          </a:solidFill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ayout>
        <c:manualLayout>
          <c:xMode val="edge"/>
          <c:yMode val="edge"/>
          <c:x val="0"/>
          <c:y val="4.2348659898395523E-3"/>
          <c:w val="0.99932483731878774"/>
          <c:h val="0.12100838940988874"/>
        </c:manualLayout>
      </c:layout>
      <c:overlay val="0"/>
      <c:txPr>
        <a:bodyPr/>
        <a:lstStyle/>
        <a:p>
          <a:pPr>
            <a:defRPr sz="10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bg1">
            <a:lumMod val="95000"/>
          </a:schemeClr>
        </a:solidFill>
        <a:ln w="10000" cap="flat" cmpd="sng" algn="ctr">
          <a:solidFill>
            <a:schemeClr val="bg1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c:spPr>
    </c:sideWall>
    <c:backWall>
      <c:thickness val="0"/>
      <c:spPr>
        <a:solidFill>
          <a:schemeClr val="bg1">
            <a:lumMod val="95000"/>
          </a:schemeClr>
        </a:solidFill>
        <a:ln w="10000" cap="flat" cmpd="sng" algn="ctr">
          <a:solidFill>
            <a:schemeClr val="bg1"/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c:spPr>
    </c:backWall>
    <c:plotArea>
      <c:layout>
        <c:manualLayout>
          <c:layoutTarget val="inner"/>
          <c:xMode val="edge"/>
          <c:yMode val="edge"/>
          <c:x val="6.1432665121468881E-2"/>
          <c:y val="0.16026932717353909"/>
          <c:w val="0.93856733487853117"/>
          <c:h val="0.80773090693265737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Средняя по системе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90-49D5-B93C-C409126B95DA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2E7A-4FE7-84D2-9A901A00A92F}"/>
              </c:ext>
            </c:extLst>
          </c:dPt>
          <c:dLbls>
            <c:dLbl>
              <c:idx val="0"/>
              <c:layout>
                <c:manualLayout>
                  <c:x val="4.1712653317759396E-3"/>
                  <c:y val="-1.3463373350673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90-49D5-B93C-C409126B9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accent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6B-43E4-81F6-BE8669C4ADE7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2-556B-43E4-81F6-BE8669C4ADE7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торговля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5.0484953805180468E-3"/>
                  <c:y val="-1.1417929458250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90-49D5-B93C-C409126B9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6B-43E4-81F6-BE8669C4ADE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4-556B-43E4-81F6-BE8669C4ADE7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производство</c:v>
                </c:pt>
              </c:strCache>
            </c:strRef>
          </c:tx>
          <c:spPr>
            <a:ln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8.711502131578612E-3"/>
                  <c:y val="-1.590871659156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367041359471252E-2"/>
                      <c:h val="4.832756677829447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A90-49D5-B93C-C409126B95DA}"/>
                </c:ext>
              </c:extLst>
            </c:dLbl>
            <c:dLbl>
              <c:idx val="1"/>
              <c:layout>
                <c:manualLayout>
                  <c:x val="3.040849867256128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90-49D5-B93C-C409126B9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6B-43E4-81F6-BE8669C4ADE7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Столбец4</c:v>
                </c:pt>
              </c:strCache>
            </c:strRef>
          </c:tx>
          <c:spPr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556B-43E4-81F6-BE8669C4ADE7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общепит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1169735929723726E-3"/>
                  <c:y val="-9.92536776959422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90-49D5-B93C-C409126B95DA}"/>
                </c:ext>
              </c:extLst>
            </c:dLbl>
            <c:dLbl>
              <c:idx val="1"/>
              <c:layout>
                <c:manualLayout>
                  <c:x val="3.040849867256017E-3"/>
                  <c:y val="-1.5561996379487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A90-49D5-B93C-C409126B9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56B-43E4-81F6-BE8669C4ADE7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556B-43E4-81F6-BE8669C4ADE7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с/х производство</c:v>
                </c:pt>
              </c:strCache>
            </c:strRef>
          </c:tx>
          <c:spPr>
            <a:ln>
              <a:solidFill>
                <a:schemeClr val="accent3">
                  <a:lumMod val="60000"/>
                  <a:lumOff val="4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1.5927349068494306E-3"/>
                  <c:y val="-1.0150016011292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90-49D5-B93C-C409126B95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56B-43E4-81F6-BE8669C4ADE7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Столбец6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5A90-49D5-B93C-C409126B95DA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аппарат, прочие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General</c:formatCode>
                <c:ptCount val="1"/>
                <c:pt idx="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A90-49D5-B93C-C409126B95D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57326720"/>
        <c:axId val="157361280"/>
        <c:axId val="0"/>
      </c:bar3DChart>
      <c:catAx>
        <c:axId val="1573267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7361280"/>
        <c:crosses val="autoZero"/>
        <c:auto val="1"/>
        <c:lblAlgn val="ctr"/>
        <c:lblOffset val="100"/>
        <c:noMultiLvlLbl val="0"/>
      </c:catAx>
      <c:valAx>
        <c:axId val="15736128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7326720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"/>
          <c:y val="0"/>
          <c:w val="1"/>
          <c:h val="0.11645845346595352"/>
        </c:manualLayout>
      </c:layout>
      <c:overlay val="0"/>
      <c:spPr>
        <a:solidFill>
          <a:schemeClr val="bg1">
            <a:lumMod val="95000"/>
          </a:schemeClr>
        </a:solidFill>
      </c:spPr>
      <c:txPr>
        <a:bodyPr/>
        <a:lstStyle/>
        <a:p>
          <a:pPr>
            <a:defRPr sz="8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w="190500" h="38100"/>
    </a:sp3d>
  </c:spPr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281675133848826E-2"/>
          <c:y val="0.13941828261168868"/>
          <c:w val="0.91611934756406499"/>
          <c:h val="0.8205895977588104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Всего заемных средств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438-43D6-A592-E7D82ADE485C}"/>
              </c:ext>
            </c:extLst>
          </c:dPt>
          <c:dLbls>
            <c:dLbl>
              <c:idx val="0"/>
              <c:layout>
                <c:manualLayout>
                  <c:x val="0"/>
                  <c:y val="-2.945853238529077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438-43D6-A592-E7D82ADE4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113</c:v>
                </c:pt>
                <c:pt idx="1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38-43D6-A592-E7D82ADE485C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3438-43D6-A592-E7D82ADE485C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Кредитные организации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-4.7347125638021155E-3"/>
                  <c:y val="-8.81331204517673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438-43D6-A592-E7D82ADE4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86</c:v>
                </c:pt>
                <c:pt idx="1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438-43D6-A592-E7D82ADE485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Столбец3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Лист1!$E$2:$E$3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6-3438-43D6-A592-E7D82ADE485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Займы у потребобществ</c:v>
                </c:pt>
              </c:strCache>
            </c:strRef>
          </c:tx>
          <c:spPr>
            <a:ln>
              <a:solidFill>
                <a:schemeClr val="accent5">
                  <a:lumMod val="75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000000"/>
              </a:contourClr>
            </a:sp3d>
          </c:spPr>
          <c:invertIfNegative val="0"/>
          <c:dLbls>
            <c:dLbl>
              <c:idx val="0"/>
              <c:layout>
                <c:manualLayout>
                  <c:x val="4.734712563802142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438-43D6-A592-E7D82ADE4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18</c:v>
                </c:pt>
                <c:pt idx="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438-43D6-A592-E7D82ADE485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Столбец4</c:v>
                </c:pt>
              </c:strCache>
            </c:strRef>
          </c:tx>
          <c:spPr>
            <a:ln>
              <a:solidFill>
                <a:srgbClr val="0033C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Лист1!$G$2:$G$3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9-3438-43D6-A592-E7D82ADE485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Займы у физических лиц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  <a:scene3d>
              <a:camera prst="orthographicFront"/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Лист1!$H$2:$H$3</c:f>
              <c:numCache>
                <c:formatCode>General</c:formatCode>
                <c:ptCount val="2"/>
                <c:pt idx="0">
                  <c:v>9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438-43D6-A592-E7D82ADE48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9242496"/>
        <c:axId val="159260672"/>
      </c:barChart>
      <c:catAx>
        <c:axId val="159242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260672"/>
        <c:crosses val="autoZero"/>
        <c:auto val="1"/>
        <c:lblAlgn val="ctr"/>
        <c:lblOffset val="100"/>
        <c:noMultiLvlLbl val="0"/>
      </c:catAx>
      <c:valAx>
        <c:axId val="159260672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242496"/>
        <c:crosses val="autoZero"/>
        <c:crossBetween val="between"/>
      </c:valAx>
      <c:spPr>
        <a:solidFill>
          <a:schemeClr val="bg1">
            <a:lumMod val="95000"/>
          </a:schemeClr>
        </a:solidFill>
        <a:ln w="10000" cap="flat" cmpd="sng" algn="ctr">
          <a:solidFill>
            <a:schemeClr val="bg1">
              <a:lumMod val="9500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/>
        </a:scene3d>
      </c:spPr>
    </c:plotArea>
    <c:legend>
      <c:legendPos val="t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ayout>
        <c:manualLayout>
          <c:xMode val="edge"/>
          <c:yMode val="edge"/>
          <c:x val="9.3595588680108147E-5"/>
          <c:y val="5.1053381885555913E-3"/>
          <c:w val="0.99526516573233603"/>
          <c:h val="0.1076826766484693"/>
        </c:manualLayout>
      </c:layout>
      <c:overlay val="0"/>
      <c:txPr>
        <a:bodyPr/>
        <a:lstStyle/>
        <a:p>
          <a:pPr>
            <a:defRPr sz="800" b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 w="190500" h="38100"/>
    </a:sp3d>
  </c:spPr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0.8693</cdr:x>
      <cdr:y>0</cdr:y>
    </cdr:from>
    <cdr:to>
      <cdr:x>0.97462</cdr:x>
      <cdr:y>0.27991</cdr:y>
    </cdr:to>
    <cdr:pic>
      <cdr:nvPicPr>
        <cdr:cNvPr id="2" name="Рисунок 1" descr="http://shareslide.ru/img/thumbs/6810e6f91f73a14887a532d526cc9fcf-800x.jpg"/>
        <cdr:cNvPicPr/>
      </cdr:nvPicPr>
      <cdr:blipFill rotWithShape="1"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9565" t="13470" r="19820"/>
        <a:stretch xmlns:a="http://schemas.openxmlformats.org/drawingml/2006/main"/>
      </cdr:blipFill>
      <cdr:spPr bwMode="auto">
        <a:xfrm xmlns:a="http://schemas.openxmlformats.org/drawingml/2006/main">
          <a:off x="4694807" y="0"/>
          <a:ext cx="568799" cy="69533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  <a:extLst xmlns:a="http://schemas.openxmlformats.org/drawingml/2006/main">
          <a:ext uri="{53640926-AAD7-44D8-BBD7-CCE9431645EC}">
            <a14:shadowObscured xmlns:a14="http://schemas.microsoft.com/office/drawing/2010/main"/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0.27264</cdr:x>
      <cdr:y>0.20588</cdr:y>
    </cdr:from>
    <cdr:to>
      <cdr:x>0.42259</cdr:x>
      <cdr:y>0.29412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504056"/>
          <a:ext cx="79208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  <a:endParaRPr lang="ru-RU" sz="9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0.77702</cdr:x>
      <cdr:y>0.20589</cdr:y>
    </cdr:from>
    <cdr:to>
      <cdr:x>0.92697</cdr:x>
      <cdr:y>0.29412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104456" y="504068"/>
          <a:ext cx="792085" cy="2160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  <a:endParaRPr lang="ru-RU" sz="9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0.80666</cdr:x>
      <cdr:y>0</cdr:y>
    </cdr:from>
    <cdr:to>
      <cdr:x>0.97999</cdr:x>
      <cdr:y>0.19376</cdr:y>
    </cdr:to>
    <cdr:pic>
      <cdr:nvPicPr>
        <cdr:cNvPr id="3" name="Рисунок 2" descr="Налогоплательщики ещё долго будут вспоминать внедрение ЕНС. Особенно запоминающимися были первые месяцы, когда годами выстраиваемый порядок сменился на неразбериху и хаос.-2"/>
        <cdr:cNvPicPr/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356521" y="0"/>
          <a:ext cx="936104" cy="523417"/>
        </a:xfrm>
        <a:prstGeom xmlns:a="http://schemas.openxmlformats.org/drawingml/2006/main" prst="roundRect">
          <a:avLst>
            <a:gd name="adj" fmla="val 8594"/>
          </a:avLst>
        </a:prstGeom>
        <a:solidFill xmlns:a="http://schemas.openxmlformats.org/drawingml/2006/main">
          <a:srgbClr val="FFFFFF">
            <a:shade val="85000"/>
          </a:srgbClr>
        </a:solidFill>
        <a:ln xmlns:a="http://schemas.openxmlformats.org/drawingml/2006/main">
          <a:noFill/>
        </a:ln>
        <a:effectLst xmlns:a="http://schemas.openxmlformats.org/drawingml/2006/main">
          <a:outerShdw blurRad="44450" dist="27940" dir="5400000" algn="ctr">
            <a:srgbClr val="000000">
              <a:alpha val="32000"/>
            </a:srgbClr>
          </a:outerShdw>
          <a:reflection blurRad="12700" stA="38000" endPos="28000" dist="5000" dir="5400000" sy="-100000" algn="bl" rotWithShape="0"/>
        </a:effectLst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0.64781</cdr:x>
      <cdr:y>0.0958</cdr:y>
    </cdr:from>
    <cdr:to>
      <cdr:x>0.72781</cdr:x>
      <cdr:y>0.15322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498602" y="240318"/>
          <a:ext cx="432048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(371)</a:t>
          </a:r>
          <a:endParaRPr lang="ru-RU" sz="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0.79866</cdr:x>
      <cdr:y>0.2513</cdr:y>
    </cdr:from>
    <cdr:to>
      <cdr:x>0.94631</cdr:x>
      <cdr:y>0.34075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84513" y="666011"/>
          <a:ext cx="792088" cy="23706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493527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246763" algn="l" defTabSz="493527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493527" algn="l" defTabSz="493527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740291" algn="l" defTabSz="493527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987055" algn="l" defTabSz="493527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1233818" algn="l" defTabSz="493527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1480582" algn="l" defTabSz="493527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1727346" algn="l" defTabSz="493527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1974109" algn="l" defTabSz="493527" rtl="0" eaLnBrk="1" latinLnBrk="0" hangingPunct="1">
            <a:defRPr sz="10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9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год</a:t>
          </a:r>
          <a:endParaRPr lang="ru-RU" sz="9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0.34229</cdr:x>
      <cdr:y>0.18891</cdr:y>
    </cdr:from>
    <cdr:to>
      <cdr:x>0.61626</cdr:x>
      <cdr:y>0.27342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36242" y="496715"/>
          <a:ext cx="1469749" cy="2222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</a:t>
          </a:r>
          <a:endParaRPr lang="ru-RU" sz="900" b="1" dirty="0">
            <a:solidFill>
              <a:schemeClr val="accent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0.24144</cdr:x>
      <cdr:y>0.61519</cdr:y>
    </cdr:from>
    <cdr:to>
      <cdr:x>0.4203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396" y="179279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0.5302</cdr:x>
      <cdr:y>0.39394</cdr:y>
    </cdr:from>
    <cdr:to>
      <cdr:x>0.61074</cdr:x>
      <cdr:y>0.48485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844353" y="936104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525 </a:t>
          </a:r>
          <a:r>
            <a:rPr lang="ru-RU" sz="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млн.руб.</a:t>
          </a:r>
          <a:endParaRPr lang="ru-RU" sz="1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0.44967</cdr:x>
      <cdr:y>0.81818</cdr:y>
    </cdr:from>
    <cdr:to>
      <cdr:x>0.55705</cdr:x>
      <cdr:y>0.90909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12305" y="1944216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0.43625</cdr:x>
      <cdr:y>0.68497</cdr:y>
    </cdr:from>
    <cdr:to>
      <cdr:x>0.55705</cdr:x>
      <cdr:y>0.86679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340297" y="1800200"/>
          <a:ext cx="648047" cy="477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273 </a:t>
          </a:r>
          <a:r>
            <a:rPr lang="ru-RU" sz="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млн.руб.</a:t>
          </a:r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</a:t>
          </a:r>
          <a:endParaRPr lang="ru-RU" sz="1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0.31544</cdr:x>
      <cdr:y>0.60277</cdr:y>
    </cdr:from>
    <cdr:to>
      <cdr:x>0.43624</cdr:x>
      <cdr:y>0.78459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692225" y="1584176"/>
          <a:ext cx="648048" cy="477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250  </a:t>
          </a:r>
          <a:r>
            <a:rPr lang="ru-RU" sz="5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endParaRPr lang="ru-RU" sz="10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0.30202</cdr:x>
      <cdr:y>0.34848</cdr:y>
    </cdr:from>
    <cdr:to>
      <cdr:x>0.44967</cdr:x>
      <cdr:y>0.5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620217" y="915860"/>
          <a:ext cx="792089" cy="3982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216      </a:t>
          </a:r>
          <a:r>
            <a:rPr lang="ru-RU" sz="5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5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0.35571</cdr:x>
      <cdr:y>0.24242</cdr:y>
    </cdr:from>
    <cdr:to>
      <cdr:x>0.43625</cdr:x>
      <cdr:y>0.33333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1908249" y="576064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9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0.36913</cdr:x>
      <cdr:y>0.16439</cdr:y>
    </cdr:from>
    <cdr:to>
      <cdr:x>0.47651</cdr:x>
      <cdr:y>0.34621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980257" y="432048"/>
          <a:ext cx="576055" cy="4778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9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73     </a:t>
          </a:r>
          <a:r>
            <a:rPr lang="ru-RU" sz="500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9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0.42282</cdr:x>
      <cdr:y>0.10612</cdr:y>
    </cdr:from>
    <cdr:to>
      <cdr:x>0.51678</cdr:x>
      <cdr:y>0.30314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268289" y="252164"/>
          <a:ext cx="504056" cy="4681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48  </a:t>
          </a:r>
          <a:r>
            <a:rPr lang="ru-RU" sz="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млн.руб.</a:t>
          </a:r>
          <a:endParaRPr lang="ru-RU" sz="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0.74497</cdr:x>
      <cdr:y>0.71237</cdr:y>
    </cdr:from>
    <cdr:to>
      <cdr:x>0.95973</cdr:x>
      <cdr:y>0.82196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3996481" y="1872208"/>
          <a:ext cx="1152128" cy="288032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60000"/>
            <a:lumOff val="40000"/>
          </a:schemeClr>
        </a:solidFill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1385 </a:t>
          </a:r>
          <a:r>
            <a:rPr lang="ru-RU" sz="1100" b="1" dirty="0" err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млн.руб</a:t>
          </a:r>
          <a:r>
            <a:rPr lang="ru-RU" sz="1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1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0.81081</cdr:x>
      <cdr:y>0.15302</cdr:y>
    </cdr:from>
    <cdr:to>
      <cdr:x>0.97297</cdr:x>
      <cdr:y>0.48274</cdr:y>
    </cdr:to>
    <cdr:pic>
      <cdr:nvPicPr>
        <cdr:cNvPr id="2" name="Рисунок 1" descr="C:\Users\Администратор.DESKTOP-R4S6GKO\Desktop\ЯПС\1.ЯПС\8.ПРОИЗВОДСТВО (хлеб)\ФОТО\PMxg7j5idbc.jpg"/>
        <cdr:cNvPicPr/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320480" y="401025"/>
          <a:ext cx="864080" cy="864096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10299-A839-4F42-8EFA-E653B6834624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C1781-2BB2-4F69-BADC-39EAE3CF6A8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109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01A25-8E02-4E25-A0AF-C81675E356EC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88AE2-493D-4C00-B8F5-57724C410B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3158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46763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93527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740291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87055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233818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480582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727346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974109" algn="l" defTabSz="493527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8AE2-493D-4C00-B8F5-57724C410B91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800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41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3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8AE2-493D-4C00-B8F5-57724C410B91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753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8AE2-493D-4C00-B8F5-57724C410B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3969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25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8AE2-493D-4C00-B8F5-57724C410B9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244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525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83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3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8AE2-493D-4C00-B8F5-57724C410B91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4234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85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8AE2-493D-4C00-B8F5-57724C410B91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2423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88AE2-493D-4C00-B8F5-57724C410B9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3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2374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93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5B686-4F0E-48CF-904D-AE0EB367D9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35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7590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88AE2-493D-4C00-B8F5-57724C410B9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3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30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888AE2-493D-4C00-B8F5-57724C410B9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3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5234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8AB6F-7886-43FB-BBC3-1637C87CD57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3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881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8AB6F-7886-43FB-BBC3-1637C87CD570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35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5371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8AE2-493D-4C00-B8F5-57724C410B91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2914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93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5B686-4F0E-48CF-904D-AE0EB367D9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35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5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83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93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5B686-4F0E-48CF-904D-AE0EB367D9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35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999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30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9352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5B686-4F0E-48CF-904D-AE0EB367D91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9352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400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48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126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D5B686-4F0E-48CF-904D-AE0EB367D918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754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2821037"/>
            <a:ext cx="5400675" cy="41905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5401" y="2859918"/>
            <a:ext cx="1328566" cy="33696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93374" y="2855598"/>
            <a:ext cx="4007301" cy="33696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395174" y="1908052"/>
            <a:ext cx="3825478" cy="864023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95174" y="2858363"/>
            <a:ext cx="3960495" cy="324009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246842" indent="0" algn="ctr">
              <a:buNone/>
            </a:lvl2pPr>
            <a:lvl3pPr marL="493685" indent="0" algn="ctr">
              <a:buNone/>
            </a:lvl3pPr>
            <a:lvl4pPr marL="740527" indent="0" algn="ctr">
              <a:buNone/>
            </a:lvl4pPr>
            <a:lvl5pPr marL="987369" indent="0" algn="ctr">
              <a:buNone/>
            </a:lvl5pPr>
            <a:lvl6pPr marL="1234211" indent="0" algn="ctr">
              <a:buNone/>
            </a:lvl6pPr>
            <a:lvl7pPr marL="1481054" indent="0" algn="ctr">
              <a:buNone/>
            </a:lvl7pPr>
            <a:lvl8pPr marL="1727896" indent="0" algn="ctr">
              <a:buNone/>
            </a:lvl8pPr>
            <a:lvl9pPr marL="1974738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45006" y="2867180"/>
            <a:ext cx="1215152" cy="324009"/>
          </a:xfrm>
        </p:spPr>
        <p:txBody>
          <a:bodyPr>
            <a:noAutofit/>
          </a:bodyPr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231685" y="111753"/>
            <a:ext cx="3465433" cy="17250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725591" y="108003"/>
            <a:ext cx="495062" cy="18000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870484" y="288008"/>
            <a:ext cx="1215152" cy="260632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70034" y="288008"/>
            <a:ext cx="3285411" cy="260632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870484" y="2952081"/>
            <a:ext cx="1305163" cy="172505"/>
          </a:xfrm>
        </p:spPr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70035" y="2951989"/>
            <a:ext cx="3291838" cy="1725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3600638" y="0"/>
            <a:ext cx="189024" cy="3240088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368" tIns="24684" rIns="49368" bIns="2468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27641" y="288008"/>
            <a:ext cx="135017" cy="295208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368" tIns="24684" rIns="49368" bIns="2468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27641" y="0"/>
            <a:ext cx="135017" cy="252007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368" tIns="24684" rIns="49368" bIns="2468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3569146" y="53806"/>
            <a:ext cx="252007" cy="144394"/>
          </a:xfrm>
        </p:spPr>
        <p:txBody>
          <a:bodyPr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2821037"/>
            <a:ext cx="5400675" cy="41905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5401" y="2859918"/>
            <a:ext cx="1328566" cy="33696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93374" y="2855598"/>
            <a:ext cx="4007301" cy="33696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395174" y="1908052"/>
            <a:ext cx="3825478" cy="864023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95174" y="2858363"/>
            <a:ext cx="3960495" cy="324009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rgbClr val="FFFFFF"/>
                </a:solidFill>
              </a:defRPr>
            </a:lvl1pPr>
            <a:lvl2pPr marL="246842" indent="0" algn="ctr">
              <a:buNone/>
            </a:lvl2pPr>
            <a:lvl3pPr marL="493685" indent="0" algn="ctr">
              <a:buNone/>
            </a:lvl3pPr>
            <a:lvl4pPr marL="740527" indent="0" algn="ctr">
              <a:buNone/>
            </a:lvl4pPr>
            <a:lvl5pPr marL="987369" indent="0" algn="ctr">
              <a:buNone/>
            </a:lvl5pPr>
            <a:lvl6pPr marL="1234211" indent="0" algn="ctr">
              <a:buNone/>
            </a:lvl6pPr>
            <a:lvl7pPr marL="1481054" indent="0" algn="ctr">
              <a:buNone/>
            </a:lvl7pPr>
            <a:lvl8pPr marL="1727896" indent="0" algn="ctr">
              <a:buNone/>
            </a:lvl8pPr>
            <a:lvl9pPr marL="1974738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45006" y="2867180"/>
            <a:ext cx="1215152" cy="324009"/>
          </a:xfrm>
        </p:spPr>
        <p:txBody>
          <a:bodyPr>
            <a:noAutofit/>
          </a:bodyPr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231685" y="111753"/>
            <a:ext cx="3465433" cy="17250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725591" y="108003"/>
            <a:ext cx="495062" cy="18000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2926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45" y="108003"/>
            <a:ext cx="4815602" cy="468013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61845" y="756020"/>
            <a:ext cx="4815602" cy="212405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86867046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0101" y="1296036"/>
            <a:ext cx="4207089" cy="790521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720019"/>
            <a:ext cx="5400675" cy="54001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756020"/>
            <a:ext cx="765096" cy="46801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0101" y="756020"/>
            <a:ext cx="4590574" cy="46801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101" y="756020"/>
            <a:ext cx="4500563" cy="468013"/>
          </a:xfrm>
        </p:spPr>
        <p:txBody>
          <a:bodyPr/>
          <a:lstStyle>
            <a:lvl1pPr algn="l">
              <a:buNone/>
              <a:defRPr sz="2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828023"/>
            <a:ext cx="765096" cy="331509"/>
          </a:xfrm>
        </p:spPr>
        <p:txBody>
          <a:bodyPr>
            <a:no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580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60045" y="750997"/>
            <a:ext cx="2295287" cy="2160059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2861520" y="750997"/>
            <a:ext cx="2295287" cy="2160059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522630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39" y="129004"/>
            <a:ext cx="4815602" cy="41101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60045" y="1152031"/>
            <a:ext cx="2295287" cy="169204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2835354" y="1152031"/>
            <a:ext cx="2295287" cy="169204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360045" y="828023"/>
            <a:ext cx="2295287" cy="302408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1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2835354" y="828023"/>
            <a:ext cx="2295287" cy="302408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1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10495218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4733609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2952080"/>
            <a:ext cx="315039" cy="18000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8576891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45" y="129004"/>
            <a:ext cx="4770596" cy="411011"/>
          </a:xfrm>
        </p:spPr>
        <p:txBody>
          <a:bodyPr anchor="ctr"/>
          <a:lstStyle>
            <a:lvl1pPr algn="l">
              <a:buNone/>
              <a:defRPr sz="2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60045" y="828022"/>
            <a:ext cx="945118" cy="2052056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4053" tIns="98737" rIns="74053" bIns="49368"/>
          <a:lstStyle>
            <a:lvl1pPr marL="0" indent="0">
              <a:spcAft>
                <a:spcPts val="540"/>
              </a:spcAft>
              <a:buNone/>
              <a:defRPr sz="1000"/>
            </a:lvl1pPr>
            <a:lvl2pPr>
              <a:buNone/>
              <a:defRPr sz="600"/>
            </a:lvl2pPr>
            <a:lvl3pPr>
              <a:buNone/>
              <a:defRPr sz="500"/>
            </a:lvl3pPr>
            <a:lvl4pPr>
              <a:buNone/>
              <a:defRPr sz="500"/>
            </a:lvl4pPr>
            <a:lvl5pPr>
              <a:buNone/>
              <a:defRPr sz="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395174" y="828022"/>
            <a:ext cx="3780473" cy="2088057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80967863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1845" y="108003"/>
            <a:ext cx="4815602" cy="468013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61845" y="756020"/>
            <a:ext cx="4815602" cy="212405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5118" y="2592070"/>
            <a:ext cx="4320540" cy="324009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>
              <a:buFontTx/>
              <a:buNone/>
              <a:defRPr sz="600"/>
            </a:lvl2pPr>
            <a:lvl3pPr>
              <a:buFontTx/>
              <a:buNone/>
              <a:defRPr sz="500"/>
            </a:lvl3pPr>
            <a:lvl4pPr>
              <a:buFontTx/>
              <a:buNone/>
              <a:defRPr sz="500"/>
            </a:lvl4pPr>
            <a:lvl5pPr>
              <a:buFontTx/>
              <a:buNone/>
              <a:defRPr sz="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5401" y="2160059"/>
            <a:ext cx="5400675" cy="41905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5401" y="2203260"/>
            <a:ext cx="864108" cy="33696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12714" y="2198940"/>
            <a:ext cx="4487961" cy="33696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118" y="2196060"/>
            <a:ext cx="4320540" cy="324009"/>
          </a:xfrm>
        </p:spPr>
        <p:txBody>
          <a:bodyPr anchor="ctr"/>
          <a:lstStyle>
            <a:lvl1pPr algn="l">
              <a:buNone/>
              <a:defRPr sz="15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855107" y="0"/>
            <a:ext cx="59407" cy="324440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3690461" y="2952080"/>
            <a:ext cx="1575197" cy="172505"/>
          </a:xfrm>
        </p:spPr>
        <p:txBody>
          <a:bodyPr rtlCol="0"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2205059"/>
            <a:ext cx="855107" cy="313510"/>
          </a:xfrm>
        </p:spPr>
        <p:txBody>
          <a:bodyPr rtlCol="0"/>
          <a:lstStyle>
            <a:lvl1pPr>
              <a:defRPr sz="1500"/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945118" y="2951989"/>
            <a:ext cx="2700338" cy="172505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21715" y="0"/>
            <a:ext cx="4478960" cy="2158619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7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384576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4940168"/>
      </p:ext>
    </p:extLst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870484" y="288008"/>
            <a:ext cx="1215152" cy="260632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70034" y="288008"/>
            <a:ext cx="3285411" cy="260632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870484" y="2952081"/>
            <a:ext cx="1305163" cy="172505"/>
          </a:xfrm>
        </p:spPr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70035" y="2951989"/>
            <a:ext cx="3291838" cy="1725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3600638" y="0"/>
            <a:ext cx="189024" cy="3240088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368" tIns="24684" rIns="49368" bIns="2468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627641" y="288008"/>
            <a:ext cx="135017" cy="295208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368" tIns="24684" rIns="49368" bIns="2468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27641" y="0"/>
            <a:ext cx="135017" cy="252007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9368" tIns="24684" rIns="49368" bIns="24684"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3569146" y="53806"/>
            <a:ext cx="252007" cy="144394"/>
          </a:xfrm>
        </p:spPr>
        <p:txBody>
          <a:bodyPr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408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034" y="129754"/>
            <a:ext cx="4860608" cy="5400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270034" y="756021"/>
            <a:ext cx="4860608" cy="2138308"/>
          </a:xfrm>
        </p:spPr>
        <p:txBody>
          <a:bodyPr>
            <a:normAutofit/>
          </a:bodyPr>
          <a:lstStyle/>
          <a:p>
            <a:pPr lvl="0"/>
            <a:endParaRPr lang="ru-RU" noProof="0" dirty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A4B3C-2AC5-4D1E-8D49-F5E0A22F16F1}" type="datetime1">
              <a:rPr lang="ru-RU" smtClean="0"/>
              <a:pPr>
                <a:defRPr/>
              </a:pPr>
              <a:t>03.04.2024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F2CA5-2809-41E9-9ABC-E04AF73CC9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813703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0101" y="1296036"/>
            <a:ext cx="4207089" cy="790521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720019"/>
            <a:ext cx="5400675" cy="54001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756020"/>
            <a:ext cx="765096" cy="46801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0101" y="756020"/>
            <a:ext cx="4590574" cy="46801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101" y="756020"/>
            <a:ext cx="4500563" cy="468013"/>
          </a:xfrm>
        </p:spPr>
        <p:txBody>
          <a:bodyPr/>
          <a:lstStyle>
            <a:lvl1pPr algn="l">
              <a:buNone/>
              <a:defRPr sz="2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828023"/>
            <a:ext cx="765096" cy="331509"/>
          </a:xfrm>
        </p:spPr>
        <p:txBody>
          <a:bodyPr>
            <a:noAutofit/>
          </a:bodyPr>
          <a:lstStyle>
            <a:lvl1pPr>
              <a:defRPr sz="1300"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60045" y="750997"/>
            <a:ext cx="2295287" cy="2160059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2861520" y="750997"/>
            <a:ext cx="2295287" cy="2160059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039" y="129004"/>
            <a:ext cx="4815602" cy="41101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360045" y="1152031"/>
            <a:ext cx="2295287" cy="169204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2835354" y="1152031"/>
            <a:ext cx="2295287" cy="1692046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360045" y="828023"/>
            <a:ext cx="2295287" cy="302408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1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2835354" y="828023"/>
            <a:ext cx="2295287" cy="302408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1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2952080"/>
            <a:ext cx="315039" cy="18000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045" y="129004"/>
            <a:ext cx="4770596" cy="411011"/>
          </a:xfrm>
        </p:spPr>
        <p:txBody>
          <a:bodyPr anchor="ctr"/>
          <a:lstStyle>
            <a:lvl1pPr algn="l">
              <a:buNone/>
              <a:defRPr sz="2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60045" y="828022"/>
            <a:ext cx="945118" cy="2052056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74053" tIns="98737" rIns="74053" bIns="49368"/>
          <a:lstStyle>
            <a:lvl1pPr marL="0" indent="0">
              <a:spcAft>
                <a:spcPts val="540"/>
              </a:spcAft>
              <a:buNone/>
              <a:defRPr sz="1000"/>
            </a:lvl1pPr>
            <a:lvl2pPr>
              <a:buNone/>
              <a:defRPr sz="600"/>
            </a:lvl2pPr>
            <a:lvl3pPr>
              <a:buNone/>
              <a:defRPr sz="500"/>
            </a:lvl3pPr>
            <a:lvl4pPr>
              <a:buNone/>
              <a:defRPr sz="500"/>
            </a:lvl4pPr>
            <a:lvl5pPr>
              <a:buNone/>
              <a:defRPr sz="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395174" y="828022"/>
            <a:ext cx="3780473" cy="2088057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45118" y="2592070"/>
            <a:ext cx="4320540" cy="324009"/>
          </a:xfrm>
        </p:spPr>
        <p:txBody>
          <a:bodyPr/>
          <a:lstStyle>
            <a:lvl1pPr marL="0" indent="0">
              <a:buFontTx/>
              <a:buNone/>
              <a:defRPr sz="900"/>
            </a:lvl1pPr>
            <a:lvl2pPr>
              <a:buFontTx/>
              <a:buNone/>
              <a:defRPr sz="600"/>
            </a:lvl2pPr>
            <a:lvl3pPr>
              <a:buFontTx/>
              <a:buNone/>
              <a:defRPr sz="500"/>
            </a:lvl3pPr>
            <a:lvl4pPr>
              <a:buFontTx/>
              <a:buNone/>
              <a:defRPr sz="500"/>
            </a:lvl4pPr>
            <a:lvl5pPr>
              <a:buFontTx/>
              <a:buNone/>
              <a:defRPr sz="5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5401" y="2160059"/>
            <a:ext cx="5400675" cy="419051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5401" y="2203260"/>
            <a:ext cx="864108" cy="336969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12714" y="2198940"/>
            <a:ext cx="4487961" cy="33696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118" y="2196060"/>
            <a:ext cx="4320540" cy="324009"/>
          </a:xfrm>
        </p:spPr>
        <p:txBody>
          <a:bodyPr anchor="ctr"/>
          <a:lstStyle>
            <a:lvl1pPr algn="l">
              <a:buNone/>
              <a:defRPr sz="15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855107" y="0"/>
            <a:ext cx="59407" cy="324440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3690461" y="2952080"/>
            <a:ext cx="1575197" cy="172505"/>
          </a:xfrm>
        </p:spPr>
        <p:txBody>
          <a:bodyPr rtlCol="0"/>
          <a:lstStyle/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2205059"/>
            <a:ext cx="855107" cy="313510"/>
          </a:xfrm>
        </p:spPr>
        <p:txBody>
          <a:bodyPr rtlCol="0"/>
          <a:lstStyle>
            <a:lvl1pPr>
              <a:defRPr sz="1500"/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945118" y="2951989"/>
            <a:ext cx="2700338" cy="172505"/>
          </a:xfrm>
        </p:spPr>
        <p:txBody>
          <a:bodyPr rtlCol="0"/>
          <a:lstStyle/>
          <a:p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21715" y="0"/>
            <a:ext cx="4478960" cy="2158619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17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60045" y="108003"/>
            <a:ext cx="4815602" cy="468013"/>
          </a:xfrm>
          <a:prstGeom prst="rect">
            <a:avLst/>
          </a:prstGeom>
        </p:spPr>
        <p:txBody>
          <a:bodyPr vert="horz" lIns="49368" tIns="24684" rIns="49368" bIns="24684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61845" y="756021"/>
            <a:ext cx="4815602" cy="2138458"/>
          </a:xfrm>
          <a:prstGeom prst="rect">
            <a:avLst/>
          </a:prstGeom>
        </p:spPr>
        <p:txBody>
          <a:bodyPr vert="horz" lIns="49368" tIns="24684" rIns="49368" bIns="24684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3600450" y="2952080"/>
            <a:ext cx="1575197" cy="172505"/>
          </a:xfrm>
          <a:prstGeom prst="rect">
            <a:avLst/>
          </a:prstGeom>
        </p:spPr>
        <p:txBody>
          <a:bodyPr vert="horz" lIns="49368" tIns="24684" rIns="49368" bIns="24684" anchor="ctr" anchorCtr="0"/>
          <a:lstStyle>
            <a:lvl1pPr algn="l" eaLnBrk="1" latinLnBrk="0" hangingPunct="1">
              <a:defRPr kumimoji="0" sz="800">
                <a:solidFill>
                  <a:schemeClr val="tx2"/>
                </a:solidFill>
              </a:defRPr>
            </a:lvl1pPr>
          </a:lstStyle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60045" y="2951989"/>
            <a:ext cx="3201827" cy="172505"/>
          </a:xfrm>
          <a:prstGeom prst="rect">
            <a:avLst/>
          </a:prstGeom>
        </p:spPr>
        <p:txBody>
          <a:bodyPr vert="horz" lIns="49368" tIns="24684" rIns="49368" bIns="24684" anchor="ctr"/>
          <a:lstStyle>
            <a:lvl1pPr algn="r" eaLnBrk="1" latinLnBrk="0" hangingPunct="1">
              <a:defRPr kumimoji="0"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583216"/>
            <a:ext cx="5400675" cy="15120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04816"/>
            <a:ext cx="315039" cy="10800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8794" y="604816"/>
            <a:ext cx="5051881" cy="10800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601066"/>
            <a:ext cx="315039" cy="115504"/>
          </a:xfrm>
          <a:prstGeom prst="rect">
            <a:avLst/>
          </a:prstGeom>
        </p:spPr>
        <p:txBody>
          <a:bodyPr vert="horz" lIns="49368" tIns="24684" rIns="49368" bIns="24684" anchor="ctr" anchorCtr="0">
            <a:normAutofit/>
          </a:bodyPr>
          <a:lstStyle>
            <a:lvl1pPr algn="ctr" eaLnBrk="1" latinLnBrk="0" hangingPunct="1">
              <a:defRPr kumimoji="0" sz="800" b="1"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ransition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2790" indent="-172790" algn="l" rtl="0" eaLnBrk="1" latinLnBrk="0" hangingPunct="1">
        <a:spcBef>
          <a:spcPts val="378"/>
        </a:spcBef>
        <a:buClr>
          <a:schemeClr val="accent2"/>
        </a:buClr>
        <a:buSzPct val="6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5579" indent="-148105" algn="l" rtl="0" eaLnBrk="1" latinLnBrk="0" hangingPunct="1">
        <a:spcBef>
          <a:spcPts val="297"/>
        </a:spcBef>
        <a:buClr>
          <a:schemeClr val="accent1"/>
        </a:buClr>
        <a:buSzPct val="70000"/>
        <a:buFont typeface="Wingdings 2"/>
        <a:buChar char="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93685" indent="-123421" algn="l" rtl="0" eaLnBrk="1" latinLnBrk="0" hangingPunct="1">
        <a:spcBef>
          <a:spcPts val="270"/>
        </a:spcBef>
        <a:buClr>
          <a:schemeClr val="accent2"/>
        </a:buClr>
        <a:buSzPct val="75000"/>
        <a:buFont typeface="Wingdings"/>
        <a:buChar char="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0527" indent="-123421" algn="l" rtl="0" eaLnBrk="1" latinLnBrk="0" hangingPunct="1">
        <a:spcBef>
          <a:spcPts val="216"/>
        </a:spcBef>
        <a:buClr>
          <a:schemeClr val="accent3"/>
        </a:buClr>
        <a:buSzPct val="75000"/>
        <a:buFont typeface="Wingdings"/>
        <a:buChar char="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987369" indent="-123421" algn="l" rtl="0" eaLnBrk="1" latinLnBrk="0" hangingPunct="1">
        <a:spcBef>
          <a:spcPts val="216"/>
        </a:spcBef>
        <a:buClr>
          <a:schemeClr val="accent4"/>
        </a:buClr>
        <a:buSzPct val="65000"/>
        <a:buFont typeface="Wingdings"/>
        <a:buChar char="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135474" indent="-123421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83580" indent="-123421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431685" indent="-123421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579791" indent="-123421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468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4936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7405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9873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2342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4810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7278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9747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60045" y="108003"/>
            <a:ext cx="4815602" cy="468013"/>
          </a:xfrm>
          <a:prstGeom prst="rect">
            <a:avLst/>
          </a:prstGeom>
        </p:spPr>
        <p:txBody>
          <a:bodyPr vert="horz" lIns="49368" tIns="24684" rIns="49368" bIns="24684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61845" y="756021"/>
            <a:ext cx="4815602" cy="2138458"/>
          </a:xfrm>
          <a:prstGeom prst="rect">
            <a:avLst/>
          </a:prstGeom>
        </p:spPr>
        <p:txBody>
          <a:bodyPr vert="horz" lIns="49368" tIns="24684" rIns="49368" bIns="24684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3600450" y="2952080"/>
            <a:ext cx="1575197" cy="172505"/>
          </a:xfrm>
          <a:prstGeom prst="rect">
            <a:avLst/>
          </a:prstGeom>
        </p:spPr>
        <p:txBody>
          <a:bodyPr vert="horz" lIns="49368" tIns="24684" rIns="49368" bIns="24684" anchor="ctr" anchorCtr="0"/>
          <a:lstStyle>
            <a:lvl1pPr algn="l" eaLnBrk="1" latinLnBrk="0" hangingPunct="1">
              <a:defRPr kumimoji="0" sz="800">
                <a:solidFill>
                  <a:schemeClr val="tx2"/>
                </a:solidFill>
              </a:defRPr>
            </a:lvl1pPr>
          </a:lstStyle>
          <a:p>
            <a:fld id="{A9B74DF8-9AF9-4F6E-951A-C1D77EC5DFB6}" type="datetimeFigureOut">
              <a:rPr lang="ru-RU" smtClean="0"/>
              <a:pPr/>
              <a:t>03.04.2024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60045" y="2951989"/>
            <a:ext cx="3201827" cy="172505"/>
          </a:xfrm>
          <a:prstGeom prst="rect">
            <a:avLst/>
          </a:prstGeom>
        </p:spPr>
        <p:txBody>
          <a:bodyPr vert="horz" lIns="49368" tIns="24684" rIns="49368" bIns="24684" anchor="ctr"/>
          <a:lstStyle>
            <a:lvl1pPr algn="r" eaLnBrk="1" latinLnBrk="0" hangingPunct="1">
              <a:defRPr kumimoji="0" sz="8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583216"/>
            <a:ext cx="5400675" cy="15120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604816"/>
            <a:ext cx="315039" cy="108003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8794" y="604816"/>
            <a:ext cx="5051881" cy="108003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49368" tIns="24684" rIns="49368" bIns="24684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601066"/>
            <a:ext cx="315039" cy="115504"/>
          </a:xfrm>
          <a:prstGeom prst="rect">
            <a:avLst/>
          </a:prstGeom>
        </p:spPr>
        <p:txBody>
          <a:bodyPr vert="horz" lIns="49368" tIns="24684" rIns="49368" bIns="24684" anchor="ctr" anchorCtr="0">
            <a:normAutofit/>
          </a:bodyPr>
          <a:lstStyle>
            <a:lvl1pPr algn="ctr" eaLnBrk="1" latinLnBrk="0" hangingPunct="1">
              <a:defRPr kumimoji="0" sz="800" b="1">
                <a:solidFill>
                  <a:srgbClr val="FFFFFF"/>
                </a:solidFill>
              </a:defRPr>
            </a:lvl1pPr>
          </a:lstStyle>
          <a:p>
            <a:fld id="{C8F876DC-A05B-41D4-858B-78D9750AF61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54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  <p:sldLayoutId id="2147484009" r:id="rId12"/>
  </p:sldLayoutIdLst>
  <p:transition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2790" indent="-172790" algn="l" rtl="0" eaLnBrk="1" latinLnBrk="0" hangingPunct="1">
        <a:spcBef>
          <a:spcPts val="378"/>
        </a:spcBef>
        <a:buClr>
          <a:schemeClr val="accent2"/>
        </a:buClr>
        <a:buSzPct val="6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45579" indent="-148105" algn="l" rtl="0" eaLnBrk="1" latinLnBrk="0" hangingPunct="1">
        <a:spcBef>
          <a:spcPts val="297"/>
        </a:spcBef>
        <a:buClr>
          <a:schemeClr val="accent1"/>
        </a:buClr>
        <a:buSzPct val="70000"/>
        <a:buFont typeface="Wingdings 2"/>
        <a:buChar char="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93685" indent="-123421" algn="l" rtl="0" eaLnBrk="1" latinLnBrk="0" hangingPunct="1">
        <a:spcBef>
          <a:spcPts val="270"/>
        </a:spcBef>
        <a:buClr>
          <a:schemeClr val="accent2"/>
        </a:buClr>
        <a:buSzPct val="75000"/>
        <a:buFont typeface="Wingdings"/>
        <a:buChar char="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40527" indent="-123421" algn="l" rtl="0" eaLnBrk="1" latinLnBrk="0" hangingPunct="1">
        <a:spcBef>
          <a:spcPts val="216"/>
        </a:spcBef>
        <a:buClr>
          <a:schemeClr val="accent3"/>
        </a:buClr>
        <a:buSzPct val="75000"/>
        <a:buFont typeface="Wingdings"/>
        <a:buChar char="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987369" indent="-123421" algn="l" rtl="0" eaLnBrk="1" latinLnBrk="0" hangingPunct="1">
        <a:spcBef>
          <a:spcPts val="216"/>
        </a:spcBef>
        <a:buClr>
          <a:schemeClr val="accent4"/>
        </a:buClr>
        <a:buSzPct val="65000"/>
        <a:buFont typeface="Wingdings"/>
        <a:buChar char=""/>
        <a:defRPr kumimoji="0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135474" indent="-123421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83580" indent="-123421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431685" indent="-123421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579791" indent="-123421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2468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4936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74052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98736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2342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14810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72789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97473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9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10" Type="http://schemas.openxmlformats.org/officeDocument/2006/relationships/image" Target="../media/image40.jpeg"/><Relationship Id="rId4" Type="http://schemas.openxmlformats.org/officeDocument/2006/relationships/image" Target="../media/image36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4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jpeg"/><Relationship Id="rId4" Type="http://schemas.openxmlformats.org/officeDocument/2006/relationships/image" Target="../media/image27.png"/><Relationship Id="rId9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4.png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5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4.pn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1817" y="840818"/>
            <a:ext cx="4986792" cy="617355"/>
          </a:xfrm>
        </p:spPr>
        <p:txBody>
          <a:bodyPr>
            <a:noAutofit/>
          </a:bodyPr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Отчет  </a:t>
            </a:r>
            <a:br>
              <a:rPr lang="ru-RU" sz="12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совета  </a:t>
            </a:r>
            <a:r>
              <a:rPr lang="ru-RU" sz="1200" b="1" dirty="0" err="1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Ямалпотребсоюза</a:t>
            </a:r>
            <a:r>
              <a:rPr lang="ru-RU" sz="12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  ЗА 20</a:t>
            </a:r>
            <a:r>
              <a:rPr lang="en-US" sz="12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2</a:t>
            </a:r>
            <a:r>
              <a:rPr lang="ru-RU" sz="1200" b="1" dirty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3</a:t>
            </a:r>
            <a:r>
              <a:rPr lang="ru-RU" sz="1200" b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 ГОД</a:t>
            </a:r>
            <a:endParaRPr lang="ru-RU" sz="1000" b="1" dirty="0">
              <a:solidFill>
                <a:srgbClr val="0033CC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569" y="1834359"/>
            <a:ext cx="5072098" cy="649782"/>
          </a:xfrm>
        </p:spPr>
        <p:txBody>
          <a:bodyPr>
            <a:normAutofit fontScale="92500" lnSpcReduction="20000"/>
          </a:bodyPr>
          <a:lstStyle/>
          <a:p>
            <a:endParaRPr lang="ru-RU" sz="800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en-US" sz="900" b="1" i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Председатель Совета </a:t>
            </a:r>
            <a:r>
              <a:rPr lang="ru-RU" sz="1100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endParaRPr lang="ru-RU" sz="11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ts val="0"/>
              </a:spcBef>
            </a:pPr>
            <a:r>
              <a:rPr lang="ru-RU" sz="1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Бородин Александр Владимирович  </a:t>
            </a:r>
          </a:p>
          <a:p>
            <a:pPr algn="ctr">
              <a:spcBef>
                <a:spcPts val="0"/>
              </a:spcBef>
            </a:pPr>
            <a:endParaRPr lang="ru-RU" sz="1100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85891" y="2905928"/>
            <a:ext cx="3571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378"/>
              </a:spcBef>
              <a:buClr>
                <a:srgbClr val="DD8047"/>
              </a:buClr>
              <a:buSzPct val="60000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04 апреля 2024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07" y="2905928"/>
            <a:ext cx="10001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г.Салехард 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07" y="1187997"/>
            <a:ext cx="2472108" cy="1957176"/>
          </a:xfrm>
          <a:prstGeom prst="rect">
            <a:avLst/>
          </a:prstGeom>
        </p:spPr>
      </p:pic>
      <p:pic>
        <p:nvPicPr>
          <p:cNvPr id="13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8145" y="35868"/>
            <a:ext cx="654135" cy="51141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821" y="75694"/>
            <a:ext cx="593782" cy="46423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75" y="-108148"/>
            <a:ext cx="1080120" cy="895599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2863299"/>
              </p:ext>
            </p:extLst>
          </p:nvPr>
        </p:nvGraphicFramePr>
        <p:xfrm>
          <a:off x="-6177" y="731654"/>
          <a:ext cx="5400675" cy="2508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4113" y="107754"/>
            <a:ext cx="4028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Изменение среднесписочного состава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работников системы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2019-2023 годы, человек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0538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154799"/>
              </p:ext>
            </p:extLst>
          </p:nvPr>
        </p:nvGraphicFramePr>
        <p:xfrm>
          <a:off x="0" y="614252"/>
          <a:ext cx="5364633" cy="2650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84113" y="107876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Среднесписочный состав  работников по видам деятельности               в 2022-2023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человек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75" y="-108148"/>
            <a:ext cx="1138625" cy="944109"/>
          </a:xfrm>
          <a:prstGeom prst="rect">
            <a:avLst/>
          </a:prstGeom>
        </p:spPr>
      </p:pic>
      <p:pic>
        <p:nvPicPr>
          <p:cNvPr id="6" name="Picture 2" descr="Логотип Центросоюз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561" y="57608"/>
            <a:ext cx="576064" cy="45037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548209" y="1286497"/>
            <a:ext cx="7920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sz="9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084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0465824"/>
              </p:ext>
            </p:extLst>
          </p:nvPr>
        </p:nvGraphicFramePr>
        <p:xfrm>
          <a:off x="26805" y="538763"/>
          <a:ext cx="5337828" cy="266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12105" y="107876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в месяц работников системы                      </a:t>
            </a:r>
            <a:r>
              <a:rPr lang="ru-RU" sz="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sz="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2023 </a:t>
            </a:r>
            <a:r>
              <a:rPr lang="ru-RU" sz="9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тысяч рублей</a:t>
            </a:r>
            <a:endParaRPr lang="ru-RU" sz="900" dirty="0">
              <a:solidFill>
                <a:srgbClr val="00206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9" y="-112611"/>
            <a:ext cx="1014372" cy="841083"/>
          </a:xfrm>
          <a:prstGeom prst="rect">
            <a:avLst/>
          </a:prstGeom>
        </p:spPr>
      </p:pic>
      <p:pic>
        <p:nvPicPr>
          <p:cNvPr id="14" name="Picture 2" descr="Логотип Центросоюз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561" y="31659"/>
            <a:ext cx="555585" cy="4343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0016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828129" y="107876"/>
            <a:ext cx="388843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Получено потребительскими обществами заемных средств за 2022-2023 </a:t>
            </a:r>
            <a:r>
              <a:rPr lang="ru-RU" sz="1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sz="1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6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545" y="35868"/>
            <a:ext cx="647688" cy="506375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75" y="-180156"/>
            <a:ext cx="1224136" cy="1015012"/>
          </a:xfrm>
          <a:prstGeom prst="rect">
            <a:avLst/>
          </a:prstGeom>
        </p:spPr>
      </p:pic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1703910"/>
              </p:ext>
            </p:extLst>
          </p:nvPr>
        </p:nvGraphicFramePr>
        <p:xfrm>
          <a:off x="-1" y="610771"/>
          <a:ext cx="5364634" cy="2629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466388" y="1109661"/>
            <a:ext cx="72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sz="9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7738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4" y="722316"/>
            <a:ext cx="1653690" cy="11879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54" y="722316"/>
            <a:ext cx="1553630" cy="1165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96946" y="107876"/>
            <a:ext cx="48245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«Северная торгово-заготовительная межрайбаза»                                                   Тюменского </a:t>
            </a:r>
            <a:r>
              <a:rPr lang="ru-RU" sz="11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Облсеверпотребсоюза</a:t>
            </a:r>
            <a:endParaRPr lang="ru-RU" sz="1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25" y="-49712"/>
            <a:ext cx="1014372" cy="841083"/>
          </a:xfrm>
          <a:prstGeom prst="rect">
            <a:avLst/>
          </a:prstGeom>
        </p:spPr>
      </p:pic>
      <p:pic>
        <p:nvPicPr>
          <p:cNvPr id="8" name="Picture 2" descr="Логотип Центросоюз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8299" y="80083"/>
            <a:ext cx="555585" cy="434367"/>
          </a:xfrm>
          <a:prstGeom prst="rect">
            <a:avLst/>
          </a:prstGeom>
          <a:noFill/>
        </p:spPr>
      </p:pic>
      <p:pic>
        <p:nvPicPr>
          <p:cNvPr id="9" name="Рисунок 8" descr="https://rus.coop/upload/resize_cache/iblock/e48/870_870_1/cs35zcpgtlp6uy07r9bd6c9klq9uey9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7" y="1994040"/>
            <a:ext cx="1639127" cy="1176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 descr="https://rus.coop/upload/resize_cache/iblock/785/870_870_1/scyt4lrx186i472s07x9lesuo6au6ycc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296" y="2008750"/>
            <a:ext cx="1553630" cy="11226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437" y="722316"/>
            <a:ext cx="1599805" cy="11998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Рисунок 11" descr="https://rus.coop/upload/iblock/a59/x574wnqj98z26q1pz7ds1wzir2id5pqj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892" y="2042480"/>
            <a:ext cx="1649985" cy="1110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51009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105" y="56081"/>
            <a:ext cx="4104456" cy="281816"/>
          </a:xfrm>
        </p:spPr>
        <p:txBody>
          <a:bodyPr>
            <a:normAutofit/>
          </a:bodyPr>
          <a:lstStyle/>
          <a:p>
            <a:r>
              <a:rPr lang="ru-RU" sz="1300" dirty="0" smtClean="0"/>
              <a:t>          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Розничная и оптовая торговля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User\Desktop\IMG_20210326_133157_resized_20210329_1105485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113" y="402061"/>
            <a:ext cx="1915051" cy="134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11" name="Рисунок 10" descr="C:\Users\Администратор.DESKTOP-R4S6GKO\Desktop\ЯПС\1.ЯПС\6.ТОРГОВЛЯ\Фото\Горковское\wsx0pm3ph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353" y="381838"/>
            <a:ext cx="1872208" cy="1330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Администратор.DESKTOP-R4S6GKO\Desktop\ЯПС\4.ЦЕНТРОСОЮЗ\бренд кооп\образец применение бренда кооп\5wrq75mmcm7r38a9l2og4dg1zlvjp87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12" y="1799760"/>
            <a:ext cx="1915051" cy="135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Администратор.DESKTOP-R4S6GKO\Desktop\ЯПС\1.ЯПС\6.ТОРГОВЛЯ\Фото\Горковское\IMG_20210326_133147_resized_20210329_1105526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t="19487" r="-605" b="18202"/>
          <a:stretch/>
        </p:blipFill>
        <p:spPr bwMode="auto">
          <a:xfrm>
            <a:off x="2844353" y="1808629"/>
            <a:ext cx="1872207" cy="135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10013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3137199"/>
              </p:ext>
            </p:extLst>
          </p:nvPr>
        </p:nvGraphicFramePr>
        <p:xfrm>
          <a:off x="30125" y="579994"/>
          <a:ext cx="5364634" cy="2660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5919" y="35868"/>
            <a:ext cx="590683" cy="46180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6" y="-128740"/>
            <a:ext cx="1253709" cy="10395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6121" y="107876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 совокупного объёма деятельности организаций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за 2023 год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461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5257271"/>
              </p:ext>
            </p:extLst>
          </p:nvPr>
        </p:nvGraphicFramePr>
        <p:xfrm>
          <a:off x="36041" y="611932"/>
          <a:ext cx="5364634" cy="2579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12105" y="107877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Совокупный объем деятельности по потребительским обществам  за 2023 год, </a:t>
            </a:r>
            <a:r>
              <a:rPr lang="ru-RU" sz="1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577" y="86620"/>
            <a:ext cx="504056" cy="39408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75" y="-108148"/>
            <a:ext cx="1181701" cy="97982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106" y="108003"/>
            <a:ext cx="4104456" cy="417441"/>
          </a:xfrm>
        </p:spPr>
        <p:txBody>
          <a:bodyPr>
            <a:normAutofit/>
          </a:bodyPr>
          <a:lstStyle/>
          <a:p>
            <a:r>
              <a:rPr lang="ru-RU" sz="1300" dirty="0" smtClean="0"/>
              <a:t>           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Общественное  питание 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C:\Users\User\Desktop\ЯПС\прочее\САЙТ\фото Ямалпотребсоюз\3f7c9c6ec526437af82c75f87b890678.jpg"/>
          <p:cNvPicPr>
            <a:picLocks noGrp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3910" y="494765"/>
            <a:ext cx="1634099" cy="1263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pic>
        <p:nvPicPr>
          <p:cNvPr id="9" name="Рисунок 8" descr="C:\Users\Администратор.DESKTOP-R4S6GKO\Desktop\ЯПС\1.ЯПС\9.ОБЩЕПИТ\Фото\Антипаютинское\IMG-20221102-WA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2" y="502960"/>
            <a:ext cx="1746704" cy="1241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Фото Пустая школьная столовая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65" y="1813289"/>
            <a:ext cx="1698361" cy="123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s://sun3-20.userapi.com/impg/ha2VAw-OOECrYM3XCEjtx6lqW8Y8zY_Mu-BVqg/wCegssUKVO8.jpg?size=604x453&amp;quality=96&amp;sign=addc54e8dc0d900f3b56cb1e72ec3fe3&amp;c_uniq_tag=WFpxr0fjMNFSbP7_6L0cN_vJ9fxAUFDf84yAecWJyIM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441" y="1836068"/>
            <a:ext cx="1728192" cy="1243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Администратор.DESKTOP-R4S6GKO\Desktop\n4_ihQ3Aql4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6" y="1836068"/>
            <a:ext cx="1656295" cy="1229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Администратор.DESKTOP-R4S6GKO\Desktop\m0MBij51Wlw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47" y="502960"/>
            <a:ext cx="1718694" cy="1164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59905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8601194"/>
              </p:ext>
            </p:extLst>
          </p:nvPr>
        </p:nvGraphicFramePr>
        <p:xfrm>
          <a:off x="-6177" y="573267"/>
          <a:ext cx="5400675" cy="2666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41932" y="109037"/>
            <a:ext cx="41044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производства хлеба и хлебобулочных изделий                   по системе </a:t>
            </a:r>
            <a:r>
              <a:rPr lang="ru-RU" sz="1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2019-2023 </a:t>
            </a:r>
            <a:r>
              <a:rPr lang="ru-RU" sz="1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тонн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6605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561" y="107876"/>
            <a:ext cx="620072" cy="48478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211591" y="202606"/>
            <a:ext cx="324036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         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Ямалпотребсоюзу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 - 85 лет!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04" y="-106206"/>
            <a:ext cx="1115186" cy="9246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"/>
          <a:stretch/>
        </p:blipFill>
        <p:spPr>
          <a:xfrm>
            <a:off x="1832497" y="755948"/>
            <a:ext cx="1659928" cy="226811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"/>
          <a:stretch/>
        </p:blipFill>
        <p:spPr>
          <a:xfrm>
            <a:off x="3563309" y="755948"/>
            <a:ext cx="1734859" cy="226811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0" name="Picture 2" descr="Дмитрий Зуб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3" y="1064393"/>
            <a:ext cx="1663348" cy="145543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189" y="2531142"/>
            <a:ext cx="163859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cap="all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ЛЬВОВИЧ ЗУБОВ</a:t>
            </a:r>
            <a:endParaRPr lang="ru-RU" sz="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6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568760"/>
              </p:ext>
            </p:extLst>
          </p:nvPr>
        </p:nvGraphicFramePr>
        <p:xfrm>
          <a:off x="36041" y="570947"/>
          <a:ext cx="5328592" cy="2620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12105" y="107877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Произведено хлеба и хлебобулочной продукции                                    в 2023 году по системе </a:t>
            </a:r>
            <a:r>
              <a:rPr lang="ru-RU" sz="1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569" y="75694"/>
            <a:ext cx="518033" cy="405008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75" y="-108148"/>
            <a:ext cx="1080120" cy="89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732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821" y="75694"/>
            <a:ext cx="593782" cy="46423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75" y="-108148"/>
            <a:ext cx="1152128" cy="955306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8367135"/>
              </p:ext>
            </p:extLst>
          </p:nvPr>
        </p:nvGraphicFramePr>
        <p:xfrm>
          <a:off x="-6177" y="573267"/>
          <a:ext cx="5400675" cy="2666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41932" y="109037"/>
            <a:ext cx="410445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Динамика вылова рыбы по системе </a:t>
            </a:r>
            <a:r>
              <a:rPr lang="ru-RU" sz="1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за 2019-2023 </a:t>
            </a:r>
            <a:r>
              <a:rPr lang="ru-RU" sz="11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тонн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726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753260"/>
              </p:ext>
            </p:extLst>
          </p:nvPr>
        </p:nvGraphicFramePr>
        <p:xfrm>
          <a:off x="0" y="614553"/>
          <a:ext cx="5328593" cy="2631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12105" y="107877"/>
            <a:ext cx="4392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Финансовый результат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системе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Ямалпотребсоюза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2023 год, тысяч рублей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529" y="80566"/>
            <a:ext cx="576064" cy="450379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70" y="-180156"/>
            <a:ext cx="1181701" cy="97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464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en-US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00137" y="0"/>
            <a:ext cx="378621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Финансовый результат по видам деятельности организаций потребительской кооперации за 2023 год, тысяч рублей</a:t>
            </a:r>
            <a:endParaRPr lang="ru-RU" sz="950" dirty="0">
              <a:solidFill>
                <a:srgbClr val="002060"/>
              </a:solidFill>
            </a:endParaRPr>
          </a:p>
        </p:txBody>
      </p:sp>
      <p:pic>
        <p:nvPicPr>
          <p:cNvPr id="18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569" y="35868"/>
            <a:ext cx="465872" cy="364228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148"/>
            <a:ext cx="900137" cy="74636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673668"/>
              </p:ext>
            </p:extLst>
          </p:nvPr>
        </p:nvGraphicFramePr>
        <p:xfrm>
          <a:off x="-2" y="438966"/>
          <a:ext cx="5400676" cy="28011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660">
                  <a:extLst>
                    <a:ext uri="{9D8B030D-6E8A-4147-A177-3AD203B41FA5}">
                      <a16:colId xmlns:a16="http://schemas.microsoft.com/office/drawing/2014/main" val="938140452"/>
                    </a:ext>
                  </a:extLst>
                </a:gridCol>
                <a:gridCol w="471159">
                  <a:extLst>
                    <a:ext uri="{9D8B030D-6E8A-4147-A177-3AD203B41FA5}">
                      <a16:colId xmlns:a16="http://schemas.microsoft.com/office/drawing/2014/main" val="697038482"/>
                    </a:ext>
                  </a:extLst>
                </a:gridCol>
                <a:gridCol w="529455">
                  <a:extLst>
                    <a:ext uri="{9D8B030D-6E8A-4147-A177-3AD203B41FA5}">
                      <a16:colId xmlns:a16="http://schemas.microsoft.com/office/drawing/2014/main" val="2374270783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379884810"/>
                    </a:ext>
                  </a:extLst>
                </a:gridCol>
                <a:gridCol w="576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0098">
                  <a:extLst>
                    <a:ext uri="{9D8B030D-6E8A-4147-A177-3AD203B41FA5}">
                      <a16:colId xmlns:a16="http://schemas.microsoft.com/office/drawing/2014/main" val="1015092244"/>
                    </a:ext>
                  </a:extLst>
                </a:gridCol>
              </a:tblGrid>
              <a:tr h="420168">
                <a:tc>
                  <a:txBody>
                    <a:bodyPr/>
                    <a:lstStyle/>
                    <a:p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Всего, </a:t>
                      </a:r>
                      <a:r>
                        <a:rPr lang="ru-RU" sz="5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млн.руб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ru-RU" sz="7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Рознич</a:t>
                      </a:r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7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торгов.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Оптовая   торговля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Общепит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Промышленность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Заготовки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Бытовые</a:t>
                      </a:r>
                      <a:r>
                        <a:rPr lang="ru-RU" sz="7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услуги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виды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357818"/>
                  </a:ext>
                </a:extLst>
              </a:tr>
              <a:tr h="217865"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Гыданское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2938</a:t>
                      </a:r>
                      <a:endParaRPr lang="ru-RU" sz="7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14490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3799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-4576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-11168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274924"/>
                  </a:ext>
                </a:extLst>
              </a:tr>
              <a:tr h="217865"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Мужевское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8140</a:t>
                      </a:r>
                      <a:endParaRPr lang="ru-RU" sz="7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1720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1299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4964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260263"/>
                  </a:ext>
                </a:extLst>
              </a:tr>
              <a:tr h="217865"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Антипаютинское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-12380</a:t>
                      </a:r>
                      <a:endParaRPr lang="ru-RU" sz="7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-1580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-1300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-6500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-3000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909750"/>
                  </a:ext>
                </a:extLst>
              </a:tr>
              <a:tr h="217865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Приуральское 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РПО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7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2497020"/>
                  </a:ext>
                </a:extLst>
              </a:tr>
              <a:tr h="217865"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Горковское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</a:t>
                      </a:r>
                      <a:endParaRPr lang="ru-RU" sz="7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583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0907936"/>
                  </a:ext>
                </a:extLst>
              </a:tr>
              <a:tr h="217865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Ямалпотребсоюз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4365</a:t>
                      </a:r>
                      <a:endParaRPr lang="ru-RU" sz="7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4365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2912253"/>
                  </a:ext>
                </a:extLst>
              </a:tr>
              <a:tr h="217865"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Сеяхинское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ru-RU" sz="7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-2356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4529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-1672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4733407"/>
                  </a:ext>
                </a:extLst>
              </a:tr>
              <a:tr h="217865">
                <a:tc>
                  <a:txBody>
                    <a:bodyPr/>
                    <a:lstStyle/>
                    <a:p>
                      <a:r>
                        <a:rPr lang="ru-RU" sz="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Тазовское</a:t>
                      </a:r>
                      <a:r>
                        <a:rPr lang="ru-RU" sz="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endParaRPr lang="ru-RU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</a:t>
                      </a:r>
                      <a:endParaRPr lang="ru-RU" sz="7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70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091907"/>
                  </a:ext>
                </a:extLst>
              </a:tr>
              <a:tr h="217865">
                <a:tc>
                  <a:txBody>
                    <a:bodyPr/>
                    <a:lstStyle/>
                    <a:p>
                      <a:r>
                        <a:rPr lang="ru-RU" sz="8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Пуровское</a:t>
                      </a:r>
                      <a:r>
                        <a:rPr lang="ru-RU" sz="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РПО</a:t>
                      </a:r>
                      <a:endParaRPr lang="ru-RU" sz="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4189</a:t>
                      </a:r>
                      <a:endParaRPr lang="ru-RU" sz="7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4189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362502"/>
                  </a:ext>
                </a:extLst>
              </a:tr>
              <a:tr h="217865">
                <a:tc>
                  <a:txBody>
                    <a:bodyPr/>
                    <a:lstStyle/>
                    <a:p>
                      <a:r>
                        <a:rPr lang="ru-RU" sz="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«ТЗБ»</a:t>
                      </a:r>
                      <a:endParaRPr lang="ru-RU" sz="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-803</a:t>
                      </a:r>
                      <a:endParaRPr lang="ru-RU" sz="7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-133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0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-690</a:t>
                      </a:r>
                      <a:endParaRPr lang="ru-RU" sz="700" b="0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2303">
                <a:tc>
                  <a:txBody>
                    <a:bodyPr/>
                    <a:lstStyle/>
                    <a:p>
                      <a:r>
                        <a:rPr lang="ru-RU" sz="7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8311</a:t>
                      </a:r>
                      <a:endParaRPr lang="ru-RU" sz="700" b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13097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8416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-10971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-15622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13391</a:t>
                      </a:r>
                      <a:endParaRPr lang="ru-RU" sz="7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endParaRPr lang="ru-RU" smtClean="0"/>
          </a:p>
          <a:p>
            <a:endParaRPr lang="en-US" smtClean="0"/>
          </a:p>
          <a:p>
            <a:r>
              <a:rPr lang="ru-RU" smtClean="0"/>
              <a:t> </a:t>
            </a:r>
          </a:p>
          <a:p>
            <a:endParaRPr lang="ru-RU" dirty="0"/>
          </a:p>
        </p:txBody>
      </p:sp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8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6884" y="49780"/>
            <a:ext cx="373768" cy="29221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2" y="-61097"/>
            <a:ext cx="779003" cy="64592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858020"/>
              </p:ext>
            </p:extLst>
          </p:nvPr>
        </p:nvGraphicFramePr>
        <p:xfrm>
          <a:off x="0" y="385143"/>
          <a:ext cx="5400680" cy="286869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044154">
                  <a:extLst>
                    <a:ext uri="{9D8B030D-6E8A-4147-A177-3AD203B41FA5}">
                      <a16:colId xmlns:a16="http://schemas.microsoft.com/office/drawing/2014/main" val="938140452"/>
                    </a:ext>
                  </a:extLst>
                </a:gridCol>
                <a:gridCol w="504061">
                  <a:extLst>
                    <a:ext uri="{9D8B030D-6E8A-4147-A177-3AD203B41FA5}">
                      <a16:colId xmlns:a16="http://schemas.microsoft.com/office/drawing/2014/main" val="69703848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val="1933060704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374270783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3207309903"/>
                    </a:ext>
                  </a:extLst>
                </a:gridCol>
                <a:gridCol w="432044">
                  <a:extLst>
                    <a:ext uri="{9D8B030D-6E8A-4147-A177-3AD203B41FA5}">
                      <a16:colId xmlns:a16="http://schemas.microsoft.com/office/drawing/2014/main" val="2379884810"/>
                    </a:ext>
                  </a:extLst>
                </a:gridCol>
                <a:gridCol w="504060">
                  <a:extLst>
                    <a:ext uri="{9D8B030D-6E8A-4147-A177-3AD203B41FA5}">
                      <a16:colId xmlns:a16="http://schemas.microsoft.com/office/drawing/2014/main" val="168283985"/>
                    </a:ext>
                  </a:extLst>
                </a:gridCol>
                <a:gridCol w="504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0046">
                  <a:extLst>
                    <a:ext uri="{9D8B030D-6E8A-4147-A177-3AD203B41FA5}">
                      <a16:colId xmlns:a16="http://schemas.microsoft.com/office/drawing/2014/main" val="921744475"/>
                    </a:ext>
                  </a:extLst>
                </a:gridCol>
                <a:gridCol w="4814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8654">
                  <a:extLst>
                    <a:ext uri="{9D8B030D-6E8A-4147-A177-3AD203B41FA5}">
                      <a16:colId xmlns:a16="http://schemas.microsoft.com/office/drawing/2014/main" val="849176969"/>
                    </a:ext>
                  </a:extLst>
                </a:gridCol>
              </a:tblGrid>
              <a:tr h="555232">
                <a:tc rowSpan="2">
                  <a:txBody>
                    <a:bodyPr/>
                    <a:lstStyle/>
                    <a:p>
                      <a:r>
                        <a:rPr lang="ru-RU" sz="7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</a:t>
                      </a:r>
                      <a:endParaRPr lang="ru-RU" sz="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Дебиторская задолженность</a:t>
                      </a:r>
                    </a:p>
                    <a:p>
                      <a:pPr marL="0" indent="0">
                        <a:tabLst>
                          <a:tab pos="88900" algn="l"/>
                          <a:tab pos="177800" algn="l"/>
                        </a:tabLst>
                      </a:pP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</a:p>
                    <a:p>
                      <a:pPr marL="0" indent="0" algn="ctr"/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Кредиторская задолженность</a:t>
                      </a:r>
                    </a:p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</a:t>
                      </a:r>
                    </a:p>
                    <a:p>
                      <a:pPr algn="ctr"/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дебиторской задолженности  к кредиторской (</a:t>
                      </a:r>
                      <a:r>
                        <a:rPr lang="ru-RU" sz="6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оптим</a:t>
                      </a: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0,9 до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994647"/>
                  </a:ext>
                </a:extLst>
              </a:tr>
              <a:tr h="277616">
                <a:tc vMerge="1">
                  <a:txBody>
                    <a:bodyPr/>
                    <a:lstStyle/>
                    <a:p>
                      <a:endParaRPr lang="ru-RU" sz="7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  г     </a:t>
                      </a:r>
                    </a:p>
                    <a:p>
                      <a:pPr>
                        <a:tabLst/>
                      </a:pP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абсолют</a:t>
                      </a:r>
                      <a:r>
                        <a:rPr lang="ru-RU" sz="6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6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         %</a:t>
                      </a:r>
                      <a:endParaRPr lang="ru-RU" sz="50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абсол</a:t>
                      </a:r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ют.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 %</a:t>
                      </a:r>
                      <a:endParaRPr lang="ru-RU" sz="5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</a:t>
                      </a:r>
                      <a:endParaRPr lang="ru-RU" sz="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357818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Сеяхинское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1689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1274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-415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3609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-2393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32274924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Приуральское РПО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6923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6188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-735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6481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-2575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1260263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Пуровсое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609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-7181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6909750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Тазовское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14504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22626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8122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12306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-8706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2497020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Гыданское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26121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16776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-9345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102533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76029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-26504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907936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Антипаютинское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7797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4809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-2988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7812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44951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37139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733407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Ямалпотребсоюз</a:t>
                      </a:r>
                      <a:r>
                        <a:rPr lang="ru-RU" sz="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</a:t>
                      </a:r>
                      <a:endParaRPr lang="ru-RU" sz="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5820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6224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404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784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7,9</a:t>
                      </a:r>
                      <a:endParaRPr lang="ru-RU" sz="50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8091907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«ТЗБ»  </a:t>
                      </a:r>
                      <a:endParaRPr lang="ru-RU" sz="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818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941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4136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5479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1343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362502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Мужевское</a:t>
                      </a:r>
                      <a:r>
                        <a:rPr lang="ru-RU" sz="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13150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26008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12858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25272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27161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1889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141610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b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Горковское</a:t>
                      </a:r>
                      <a:r>
                        <a:rPr lang="ru-RU" sz="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</a:t>
                      </a:r>
                      <a:endParaRPr lang="ru-RU" sz="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17332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14069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-3263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29652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19431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-10221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0" i="0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</a:t>
                      </a:r>
                      <a:endParaRPr lang="ru-RU" sz="500" b="0" i="0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4265398"/>
                  </a:ext>
                </a:extLst>
              </a:tr>
              <a:tr h="185077">
                <a:tc>
                  <a:txBody>
                    <a:bodyPr/>
                    <a:lstStyle/>
                    <a:p>
                      <a:r>
                        <a:rPr lang="ru-RU" sz="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94154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98915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4761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202768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185566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-17202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500" b="1" i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ru-RU" sz="500" b="1" i="1" dirty="0">
                        <a:solidFill>
                          <a:schemeClr val="bg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56121" y="107876"/>
            <a:ext cx="39604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Дебиторская и кредиторская задолженность за 2023-2023 </a:t>
            </a:r>
            <a:r>
              <a:rPr kumimoji="0" lang="ru-RU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гг</a:t>
            </a: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ru-RU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тыс.рублей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7712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60177" y="145103"/>
            <a:ext cx="31683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   Торговая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марка «КООП» в едином стиле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88" y="652971"/>
            <a:ext cx="2192347" cy="1290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rus.coop/upload/resize_cache/iblock/cd6/870_870_1/4uew4iqc6h6nw543gvty94y438gjtx3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2684" r="10001" b="7279"/>
          <a:stretch/>
        </p:blipFill>
        <p:spPr bwMode="auto">
          <a:xfrm>
            <a:off x="2988369" y="2052093"/>
            <a:ext cx="2122166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209" y="615387"/>
            <a:ext cx="941468" cy="1372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https://rus.coop/upload/iblock/756/j584qpylymtvirwmbaagd8vlmz73k47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27204"/>
          <a:stretch/>
        </p:blipFill>
        <p:spPr bwMode="auto">
          <a:xfrm>
            <a:off x="321779" y="611931"/>
            <a:ext cx="938398" cy="1372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https://rus.coop/upload/resize_cache/iblock/fcc/870_870_1/l346a6k4rta51xnivgauoyu5l10dahj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9" b="6670"/>
          <a:stretch/>
        </p:blipFill>
        <p:spPr bwMode="auto">
          <a:xfrm>
            <a:off x="252065" y="1984462"/>
            <a:ext cx="2378558" cy="1147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822041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121" y="104575"/>
            <a:ext cx="4032448" cy="369033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Маркировка рекламы. Требования, особенности, штрафы</a:t>
            </a:r>
            <a:endParaRPr lang="ru-RU" sz="1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4" descr="Честный ЗНА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AutoShape 6" descr="Честный ЗНА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AutoShape 9" descr="ЦРПТ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AutoShape 11" descr="ЦРПТ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07" y="-78813"/>
            <a:ext cx="976720" cy="809863"/>
          </a:xfrm>
          <a:prstGeom prst="rect">
            <a:avLst/>
          </a:prstGeom>
        </p:spPr>
      </p:pic>
      <p:pic>
        <p:nvPicPr>
          <p:cNvPr id="11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3962" y="115697"/>
            <a:ext cx="504055" cy="394080"/>
          </a:xfrm>
          <a:prstGeom prst="rect">
            <a:avLst/>
          </a:prstGeom>
          <a:noFill/>
        </p:spPr>
      </p:pic>
      <p:pic>
        <p:nvPicPr>
          <p:cNvPr id="15" name="Рисунок 14" descr="https://avatars.dzeninfra.ru/get-zen_doc/9533746/pub_64b687da338eaf55904bb141_64b68843e6497b622ad9294a/scale_240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2"/>
          <a:stretch/>
        </p:blipFill>
        <p:spPr bwMode="auto">
          <a:xfrm>
            <a:off x="396082" y="607070"/>
            <a:ext cx="4680520" cy="25100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844353" y="241213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реестр интернет-рекламы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8148" y="2412132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 рекламных данных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869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Честный ЗНА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AutoShape 6" descr="Честный ЗНАК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AutoShape 9" descr="ЦРПТ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AutoShape 11" descr="ЦРПТ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6" t="29117" r="2427" b="17501"/>
          <a:stretch/>
        </p:blipFill>
        <p:spPr>
          <a:xfrm>
            <a:off x="2803713" y="267262"/>
            <a:ext cx="2534870" cy="79208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/>
          <p:cNvPicPr/>
          <p:nvPr/>
        </p:nvPicPr>
        <p:blipFill rotWithShape="1">
          <a:blip r:embed="rId4"/>
          <a:srcRect l="23032" t="23601" r="30510" b="23792"/>
          <a:stretch/>
        </p:blipFill>
        <p:spPr bwMode="auto">
          <a:xfrm>
            <a:off x="108049" y="260429"/>
            <a:ext cx="2664296" cy="27277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9343" y="36430"/>
            <a:ext cx="2016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Роскомнадзор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097" y="2980565"/>
            <a:ext cx="18722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каждый факт нарушения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3948" y="31196"/>
            <a:ext cx="20162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0417" y="1059351"/>
            <a:ext cx="18722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каждый факт нарушения</a:t>
            </a: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29" y="1624312"/>
            <a:ext cx="2566670" cy="1640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6110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122" y="-22963"/>
            <a:ext cx="3816424" cy="540015"/>
          </a:xfrm>
        </p:spPr>
        <p:txBody>
          <a:bodyPr>
            <a:normAutofit fontScale="90000"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1" y="-122815"/>
            <a:ext cx="871624" cy="722720"/>
          </a:xfrm>
          <a:prstGeom prst="rect">
            <a:avLst/>
          </a:prstGeom>
        </p:spPr>
      </p:pic>
      <p:pic>
        <p:nvPicPr>
          <p:cNvPr id="19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78" y="41163"/>
            <a:ext cx="409932" cy="320493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424558" y="115435"/>
            <a:ext cx="4392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Международный форум «Кооперация: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время, традиции, люди»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 t="24155" r="19976" b="24258"/>
          <a:stretch/>
        </p:blipFill>
        <p:spPr bwMode="auto">
          <a:xfrm>
            <a:off x="91792" y="655450"/>
            <a:ext cx="1773624" cy="9886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21846" r="15179" b="32055"/>
          <a:stretch/>
        </p:blipFill>
        <p:spPr bwMode="auto">
          <a:xfrm>
            <a:off x="91792" y="1836068"/>
            <a:ext cx="1773624" cy="108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Администратор.DESKTOP-R4S6GKO\Desktop\IMG-20240329-WA000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 t="3067" r="2020"/>
          <a:stretch/>
        </p:blipFill>
        <p:spPr bwMode="auto">
          <a:xfrm>
            <a:off x="2075206" y="621925"/>
            <a:ext cx="1446048" cy="1043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s://sun9-56.userapi.com/impg/LhmE1tWhIz5RmmhtIhJwzpQQCdDeqIZ4jw6E2w/cQNMi_iWPDk.jpg?size=1280x853&amp;quality=95&amp;sign=e59712793305efa8f30511bd5082978a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65" y="655450"/>
            <a:ext cx="1422159" cy="1009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Рисунок 14" descr="https://rus.coop/upload/resize_cache/iblock/b30/870_870_1/n9nnf9xs1pz3kdvk76kejffsz6h8ivaf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63" y="1836068"/>
            <a:ext cx="1460391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Рисунок 16" descr="https://sun9-79.userapi.com/impg/pCSgr-lTgqw8Po8f6Hrj4nJJ-0MF-dq0QL82ZA/TveWtWSr1TU.jpg?size=1280x853&amp;quality=95&amp;sign=ce60ab222bb0f23bfe70c21ce3f2afb1&amp;type=album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3" t="7461" r="21104"/>
          <a:stretch/>
        </p:blipFill>
        <p:spPr bwMode="auto">
          <a:xfrm>
            <a:off x="3996481" y="1820744"/>
            <a:ext cx="1008112" cy="1179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997698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897" y="-22963"/>
            <a:ext cx="4860608" cy="540015"/>
          </a:xfrm>
        </p:spPr>
        <p:txBody>
          <a:bodyPr>
            <a:normAutofit fontScale="90000"/>
          </a:bodyPr>
          <a:lstStyle/>
          <a:p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137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13" y="1092572"/>
            <a:ext cx="688725" cy="6214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0629" y="87428"/>
            <a:ext cx="670876" cy="52450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" name="Picture 2" descr="http://zsyanao.ru/local/templates/main.templates/img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4452" y="2772172"/>
            <a:ext cx="1728189" cy="32403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23" name="Рисунок 22"/>
          <p:cNvPicPr/>
          <p:nvPr/>
        </p:nvPicPr>
        <p:blipFill>
          <a:blip r:embed="rId6" cstate="print"/>
          <a:srcRect l="11064" t="29487" r="57028" b="53590"/>
          <a:stretch>
            <a:fillRect/>
          </a:stretch>
        </p:blipFill>
        <p:spPr bwMode="auto">
          <a:xfrm>
            <a:off x="304749" y="1859779"/>
            <a:ext cx="133218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67" y="2467874"/>
            <a:ext cx="1018247" cy="68116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pic>
        <p:nvPicPr>
          <p:cNvPr id="24" name="Рисунок 23"/>
          <p:cNvPicPr/>
          <p:nvPr/>
        </p:nvPicPr>
        <p:blipFill>
          <a:blip r:embed="rId8" cstate="print"/>
          <a:srcRect l="7215" t="12821" r="76430" b="74444"/>
          <a:stretch>
            <a:fillRect/>
          </a:stretch>
        </p:blipFill>
        <p:spPr bwMode="auto">
          <a:xfrm>
            <a:off x="4103212" y="2404029"/>
            <a:ext cx="100811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9" name="Рисунок 28"/>
          <p:cNvPicPr/>
          <p:nvPr/>
        </p:nvPicPr>
        <p:blipFill>
          <a:blip r:embed="rId9" cstate="print"/>
          <a:srcRect l="22608" t="43846" r="25120" b="37436"/>
          <a:stretch>
            <a:fillRect/>
          </a:stretch>
        </p:blipFill>
        <p:spPr bwMode="auto">
          <a:xfrm>
            <a:off x="4384568" y="783595"/>
            <a:ext cx="796453" cy="41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1" name="Рисунок 30"/>
          <p:cNvPicPr/>
          <p:nvPr/>
        </p:nvPicPr>
        <p:blipFill>
          <a:blip r:embed="rId10" cstate="print"/>
          <a:srcRect l="7536" t="13077" r="58792" b="70067"/>
          <a:stretch>
            <a:fillRect/>
          </a:stretch>
        </p:blipFill>
        <p:spPr bwMode="auto">
          <a:xfrm>
            <a:off x="2304104" y="135638"/>
            <a:ext cx="136815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9896" y="847291"/>
            <a:ext cx="1700510" cy="16205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 descr="http://shareslide.ru/img/thumbs/6810e6f91f73a14887a532d526cc9fcf-800x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13470" r="19820"/>
          <a:stretch/>
        </p:blipFill>
        <p:spPr bwMode="auto">
          <a:xfrm>
            <a:off x="4487464" y="1437588"/>
            <a:ext cx="568791" cy="6953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Администратор.DESKTOP-R4S6GKO\Desktop\Облсеверпотребсоюз, Пржевальского, 36, Тюмень — 2ГИС_files\30258560060340280_31df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5"/>
          <a:stretch/>
        </p:blipFill>
        <p:spPr bwMode="auto">
          <a:xfrm>
            <a:off x="350377" y="170893"/>
            <a:ext cx="1300389" cy="69231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000757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Логотип Центросоюз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561" y="107876"/>
            <a:ext cx="620072" cy="484783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1211591" y="202606"/>
            <a:ext cx="3240360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          </a:t>
            </a:r>
            <a:r>
              <a:rPr lang="ru-RU" sz="1200" b="1" dirty="0" err="1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Ямалпотребсоюзу</a:t>
            </a:r>
            <a:r>
              <a:rPr lang="ru-RU" sz="1200" b="1" dirty="0" smtClean="0">
                <a:solidFill>
                  <a:schemeClr val="accent2">
                    <a:lumMod val="50000"/>
                  </a:schemeClr>
                </a:solidFill>
                <a:latin typeface="Book Antiqua" panose="02040602050305030304" pitchFamily="18" charset="0"/>
              </a:rPr>
              <a:t>  - 85 лет!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04" y="-106206"/>
            <a:ext cx="1115186" cy="9246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398" y="1651250"/>
            <a:ext cx="941381" cy="6935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9" y="818468"/>
            <a:ext cx="977686" cy="7191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67" y="821578"/>
            <a:ext cx="870222" cy="7129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767" y="1666532"/>
            <a:ext cx="870222" cy="7456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59" y="2524755"/>
            <a:ext cx="767500" cy="5756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7" b="7334"/>
          <a:stretch/>
        </p:blipFill>
        <p:spPr>
          <a:xfrm rot="16200000">
            <a:off x="364006" y="2325996"/>
            <a:ext cx="565053" cy="99369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07" y="1685743"/>
            <a:ext cx="899872" cy="6373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466" y="2524755"/>
            <a:ext cx="836555" cy="5806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103" y="844256"/>
            <a:ext cx="941053" cy="6317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2" name="Picture 2" descr="Тазовский Рыбный Магазин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9" r="15979" b="1"/>
          <a:stretch/>
        </p:blipFill>
        <p:spPr bwMode="auto">
          <a:xfrm>
            <a:off x="3416615" y="1661078"/>
            <a:ext cx="780407" cy="66938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" t="12219" b="16664"/>
          <a:stretch/>
        </p:blipFill>
        <p:spPr>
          <a:xfrm flipH="1">
            <a:off x="4379238" y="2540318"/>
            <a:ext cx="931295" cy="5321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379239" y="841914"/>
            <a:ext cx="957394" cy="5983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208" y="836210"/>
            <a:ext cx="1005813" cy="67263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68" y="2524755"/>
            <a:ext cx="873511" cy="5863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0" name="Рисунок 19" descr="C:\Users\Администратор.DESKTOP-R4S6GKO\Desktop\1468650603169312099.jp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9" y="1607150"/>
            <a:ext cx="669797" cy="863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4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1" y="-88629"/>
            <a:ext cx="1224136" cy="101501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5783" y="82689"/>
            <a:ext cx="584834" cy="4572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655" t="11914" r="3800" b="12721"/>
          <a:stretch/>
        </p:blipFill>
        <p:spPr>
          <a:xfrm>
            <a:off x="2556321" y="1187996"/>
            <a:ext cx="2754621" cy="1814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4" t="14631" r="28808" b="32857"/>
          <a:stretch/>
        </p:blipFill>
        <p:spPr bwMode="auto">
          <a:xfrm>
            <a:off x="72045" y="755948"/>
            <a:ext cx="2376264" cy="1792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Лента лицом вверх 2"/>
          <p:cNvSpPr/>
          <p:nvPr/>
        </p:nvSpPr>
        <p:spPr>
          <a:xfrm>
            <a:off x="1260177" y="160338"/>
            <a:ext cx="2952328" cy="337071"/>
          </a:xfrm>
          <a:prstGeom prst="ribbon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9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год- Год семьи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44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20042" r="12934" b="9008"/>
          <a:stretch/>
        </p:blipFill>
        <p:spPr bwMode="auto">
          <a:xfrm>
            <a:off x="0" y="0"/>
            <a:ext cx="3924473" cy="3275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31668" r="52058" b="32656"/>
          <a:stretch/>
        </p:blipFill>
        <p:spPr bwMode="auto">
          <a:xfrm>
            <a:off x="3982273" y="1603179"/>
            <a:ext cx="1376450" cy="11976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5" t="31868" r="12935" b="33057"/>
          <a:stretch/>
        </p:blipFill>
        <p:spPr bwMode="auto">
          <a:xfrm>
            <a:off x="3982273" y="251892"/>
            <a:ext cx="1368152" cy="1154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371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85891" y="2905928"/>
            <a:ext cx="35719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78"/>
              </a:spcBef>
              <a:spcAft>
                <a:spcPts val="0"/>
              </a:spcAft>
              <a:buClr>
                <a:srgbClr val="DD8047"/>
              </a:buClr>
              <a:buSzPct val="60000"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04 </a:t>
            </a:r>
            <a:r>
              <a:rPr lang="ru-RU" b="1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апреля </a:t>
            </a:r>
            <a:r>
              <a:rPr kumimoji="0" lang="ru-RU" sz="1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2024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00007" y="2905928"/>
            <a:ext cx="10001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г.Салехард 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795" y="-177566"/>
            <a:ext cx="1247751" cy="10345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37" y="56297"/>
            <a:ext cx="648072" cy="5066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Рисунок 17"/>
          <p:cNvPicPr/>
          <p:nvPr/>
        </p:nvPicPr>
        <p:blipFill rotWithShape="1">
          <a:blip r:embed="rId4"/>
          <a:srcRect l="9408" t="9731" r="6304" b="21023"/>
          <a:stretch/>
        </p:blipFill>
        <p:spPr bwMode="auto">
          <a:xfrm>
            <a:off x="2653743" y="1089260"/>
            <a:ext cx="2628292" cy="1602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65843" y="791667"/>
            <a:ext cx="15616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</a:rPr>
              <a:t>https</a:t>
            </a:r>
            <a:r>
              <a:rPr kumimoji="0" lang="en-US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Bookman Old Style" panose="02050604050505020204" pitchFamily="18" charset="0"/>
              </a:rPr>
              <a:t>://yamalcoop.ru/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7049" y="178167"/>
            <a:ext cx="396044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СПАСИБО </a:t>
            </a:r>
            <a:r>
              <a:rPr kumimoji="0" lang="ru-RU" sz="9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ЗА   ВНИМАНИЕ!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15224" r="2122" b="7307"/>
          <a:stretch/>
        </p:blipFill>
        <p:spPr>
          <a:xfrm>
            <a:off x="108049" y="1119151"/>
            <a:ext cx="2376264" cy="15768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Прямоугольник 12"/>
          <p:cNvSpPr/>
          <p:nvPr/>
        </p:nvSpPr>
        <p:spPr>
          <a:xfrm>
            <a:off x="396081" y="812626"/>
            <a:ext cx="166423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900" b="1" dirty="0">
                <a:solidFill>
                  <a:schemeClr val="accent6">
                    <a:lumMod val="50000"/>
                  </a:schemeClr>
                </a:solidFill>
                <a:latin typeface="Bookman Old Style" panose="02050604050505020204" pitchFamily="18" charset="0"/>
              </a:rPr>
              <a:t>https://cooptyumen.ru/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23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20"/>
          <p:cNvSpPr>
            <a:spLocks noGrp="1"/>
          </p:cNvSpPr>
          <p:nvPr>
            <p:ph type="ctrTitle"/>
          </p:nvPr>
        </p:nvSpPr>
        <p:spPr>
          <a:xfrm>
            <a:off x="0" y="762788"/>
            <a:ext cx="5214974" cy="2071702"/>
          </a:xfrm>
        </p:spPr>
        <p:txBody>
          <a:bodyPr>
            <a:normAutofit/>
          </a:bodyPr>
          <a:lstStyle/>
          <a:p>
            <a:r>
              <a:rPr lang="ru-RU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1028" name="AutoShape 4" descr="https://im0-tub-ru.yandex.net/i?id=c06d81eb580ce97613bc2ba1c909db4d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56121" y="154525"/>
            <a:ext cx="386299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Общие отчетные собрания в потребительских обществах  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950" y="-192129"/>
            <a:ext cx="1354649" cy="11232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2390" y="2911702"/>
            <a:ext cx="3888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Общие отчетные  собрания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февраля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– 20 марта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8049" y="2916188"/>
            <a:ext cx="11881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40" y="963889"/>
            <a:ext cx="2232066" cy="16740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81" y="973157"/>
            <a:ext cx="1257460" cy="167661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2" descr="Логотип Центросоюз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0428" y="104678"/>
            <a:ext cx="620072" cy="484783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06" y="960332"/>
            <a:ext cx="1253414" cy="167121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12105" y="107876"/>
            <a:ext cx="4320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Динамика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изменений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исленности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пайщиков в потребительских               обществах за 2019-2023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г.г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., человек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821" y="75694"/>
            <a:ext cx="593782" cy="46423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91" y="-180156"/>
            <a:ext cx="1296143" cy="1074718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254819"/>
              </p:ext>
            </p:extLst>
          </p:nvPr>
        </p:nvGraphicFramePr>
        <p:xfrm>
          <a:off x="0" y="755948"/>
          <a:ext cx="5306603" cy="2484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AutoShape 4" descr="               О МУЗЕЕ    &#10;Музей истории потребительской кооперации был создан в 1966 году при Московском кооперативном институте, ныне – Российский университет кооперации (РУК), учредителем которого является Центральный союз потребительских обществ (Центросоюз России). Месторасположение музея – г. Мытищи, улица Веры Волошиной, 12\30 (в здании РУК).&#10;В настоящий момент музей отображает более чем 190-летнюю историю потребительской кооперации в России, которую принято отсчитывать от создания в 1831 году «Большой артели» - прообраза первого потребительского общества (или кооператива), организованного ссыльными декабристами в Сибири.&#10;Сегодня Музей истории потребительской кооперации располагает уникальными экспонатами, которые демонстрируют развитие потребкооперации в стране на протяжении без малого двух веков. Среди наиболее ценных экспонатов музея – кооперативная литература, издававшаяся в конце 19- начале 20-го вв. в России, фотографии, подлинники исторических документов, образцы изделий и упаковки товаров, производимых кооперацией и продававшихся в ее магазинах, плакаты, кооперативные боны (заменители денег в первые годы советской власти), значки, ордена и медали различных лет. В библиотечно-информационном центре Российского университета кооперации хранится «золотой фонд потребкооперации» - около 5000 исторических книг по потребительской кооперации. Часть их оцифрована и вошла в электронный каталог библиотеки.&#10;Экспозиция музея включает основные вехи в развитии кооперативного движения в стране:&#10;- теоретики мировой кооперации&#10;- развитие кооперативного движения в 19-ом веке в России и в мире&#10;- послереволюционный период&#10;- период нэпа&#10;- кооперация страны в годы 2-ой мировой войны&#10;послевоенный период восстановления экономики и развитие кооперации в постсоветское время&#10;- развитие потребительской кооперации сегодня&#10;- Международный кооперативный альянс (МКА).&#10;Музей истории потребительской кооперации – самая большая экспозиционная площадка на данную тему в стране. Вместе с тем, в том или ином виде музеи истории потребкооперации сегодня присутствуют почти в 40 региональных потребительских союзах по всей территории страны. Разные по площади - от 1-2 комнат до нескольких залов, музеи располагаются в университетах, их филиалах, техникумах, а также в зданиях областных, краевых и республиканских потребительских союзов. Небольшие музейные экспозиции открыты даже в некоторых сельских кооперативных магазинах. Ценность таких народных музеев прежде всего в том, что созданы они по инициативе ветеранов потребкооперации, преподавателей учебных заведений, просто энтузиастов. Люди понимают, что память необходимо сохранять, ибо, как сказал в свое время Михаил Ломоносов - «народ, на знающий своего прошлого, не имеет будущего».&#10;Созданные в потребкооперации музеи – это не застывшие собрания экспонатов, запертые на ключ. Большинство из них активно обновляются, модернизируются, пополняются из частных коллекций. Посетители этих музеев - не только кооператоры, студенты учебных заведений Центросоюза, но и учащиеся местных школ, жители окрестных районов, делегации из других регионов. Здесь проходят различного рода собрания, утренники и вечера, встречи с ветеранами, церемонии награждения. Для студентов учеба часто начинается именно с посещения музея, где многие впервые знакомятся с историей кооперации и людьми, составляющими ее цвет и слав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2977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510810"/>
              </p:ext>
            </p:extLst>
          </p:nvPr>
        </p:nvGraphicFramePr>
        <p:xfrm>
          <a:off x="72083" y="611932"/>
          <a:ext cx="5328592" cy="2628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612105" y="107876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Численность пайщиков в потребительских обществах                          на 31 декабря 2023 года</a:t>
            </a:r>
            <a:endParaRPr lang="ru-RU" sz="1100" dirty="0">
              <a:solidFill>
                <a:srgbClr val="002060"/>
              </a:solidFill>
            </a:endParaRPr>
          </a:p>
        </p:txBody>
      </p:sp>
      <p:pic>
        <p:nvPicPr>
          <p:cNvPr id="5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2821" y="75694"/>
            <a:ext cx="593782" cy="464230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991" y="-180156"/>
            <a:ext cx="1296143" cy="107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732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12105" y="107876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kumimoji="0" lang="ru-RU" sz="11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осударственная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1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потребительских обществ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 2019-2023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г.г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.,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млн.рублей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01124"/>
              </p:ext>
            </p:extLst>
          </p:nvPr>
        </p:nvGraphicFramePr>
        <p:xfrm>
          <a:off x="0" y="611932"/>
          <a:ext cx="5400675" cy="2628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4" descr="               О МУЗЕЕ    &#10;Музей истории потребительской кооперации был создан в 1966 году при Московском кооперативном институте, ныне – Российский университет кооперации (РУК), учредителем которого является Центральный союз потребительских обществ (Центросоюз России). Месторасположение музея – г. Мытищи, улица Веры Волошиной, 12\30 (в здании РУК).&#10;В настоящий момент музей отображает более чем 190-летнюю историю потребительской кооперации в России, которую принято отсчитывать от создания в 1831 году «Большой артели» - прообраза первого потребительского общества (или кооператива), организованного ссыльными декабристами в Сибири.&#10;Сегодня Музей истории потребительской кооперации располагает уникальными экспонатами, которые демонстрируют развитие потребкооперации в стране на протяжении без малого двух веков. Среди наиболее ценных экспонатов музея – кооперативная литература, издававшаяся в конце 19- начале 20-го вв. в России, фотографии, подлинники исторических документов, образцы изделий и упаковки товаров, производимых кооперацией и продававшихся в ее магазинах, плакаты, кооперативные боны (заменители денег в первые годы советской власти), значки, ордена и медали различных лет. В библиотечно-информационном центре Российского университета кооперации хранится «золотой фонд потребкооперации» - около 5000 исторических книг по потребительской кооперации. Часть их оцифрована и вошла в электронный каталог библиотеки.&#10;Экспозиция музея включает основные вехи в развитии кооперативного движения в стране:&#10;- теоретики мировой кооперации&#10;- развитие кооперативного движения в 19-ом веке в России и в мире&#10;- послереволюционный период&#10;- период нэпа&#10;- кооперация страны в годы 2-ой мировой войны&#10;послевоенный период восстановления экономики и развитие кооперации в постсоветское время&#10;- развитие потребительской кооперации сегодня&#10;- Международный кооперативный альянс (МКА).&#10;Музей истории потребительской кооперации – самая большая экспозиционная площадка на данную тему в стране. Вместе с тем, в том или ином виде музеи истории потребкооперации сегодня присутствуют почти в 40 региональных потребительских союзах по всей территории страны. Разные по площади - от 1-2 комнат до нескольких залов, музеи располагаются в университетах, их филиалах, техникумах, а также в зданиях областных, краевых и республиканских потребительских союзов. Небольшие музейные экспозиции открыты даже в некоторых сельских кооперативных магазинах. Ценность таких народных музеев прежде всего в том, что созданы они по инициативе ветеранов потребкооперации, преподавателей учебных заведений, просто энтузиастов. Люди понимают, что память необходимо сохранять, ибо, как сказал в свое время Михаил Ломоносов - «народ, на знающий своего прошлого, не имеет будущего».&#10;Созданные в потребкооперации музеи – это не застывшие собрания экспонатов, запертые на ключ. Большинство из них активно обновляются, модернизируются, пополняются из частных коллекций. Посетители этих музеев - не только кооператоры, студенты учебных заведений Центросоюза, но и учащиеся местных школ, жители окрестных районов, делегации из других регионов. Здесь проходят различного рода собрания, утренники и вечера, встречи с ветеранами, церемонии награждения. Для студентов учеба часто начинается именно с посещения музея, где многие впервые знакомятся с историей кооперации и людьми, составляющими ее цвет и слав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788569" y="1260004"/>
            <a:ext cx="5077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ЯНАО</a:t>
            </a:r>
            <a:endParaRPr lang="ru-RU" sz="7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8512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0082121"/>
              </p:ext>
            </p:extLst>
          </p:nvPr>
        </p:nvGraphicFramePr>
        <p:xfrm>
          <a:off x="36041" y="755948"/>
          <a:ext cx="528233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2" descr="Логотип Центросою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9434" y="80147"/>
            <a:ext cx="621536" cy="485929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83" y="-135877"/>
            <a:ext cx="1128970" cy="9361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24978" y="124426"/>
            <a:ext cx="410445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Оказано государственной поддержки потребительским обществам  за 2022-2023 </a:t>
            </a:r>
            <a:r>
              <a:rPr lang="ru-RU" sz="105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г.г</a:t>
            </a:r>
            <a:r>
              <a:rPr lang="ru-RU" sz="105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по видам деятельности, </a:t>
            </a:r>
            <a:r>
              <a:rPr lang="ru-RU" sz="105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05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780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612105" y="107876"/>
            <a:ext cx="43204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935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Динамика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уплаты налогов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потребительскими обществами                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 2019-2023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г.г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., </a:t>
            </a:r>
            <a:r>
              <a:rPr kumimoji="0" lang="ru-RU" sz="1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млн.рублей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8038285"/>
              </p:ext>
            </p:extLst>
          </p:nvPr>
        </p:nvGraphicFramePr>
        <p:xfrm>
          <a:off x="0" y="538763"/>
          <a:ext cx="5400675" cy="2701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4" descr="               О МУЗЕЕ    &#10;Музей истории потребительской кооперации был создан в 1966 году при Московском кооперативном институте, ныне – Российский университет кооперации (РУК), учредителем которого является Центральный союз потребительских обществ (Центросоюз России). Месторасположение музея – г. Мытищи, улица Веры Волошиной, 12\30 (в здании РУК).&#10;В настоящий момент музей отображает более чем 190-летнюю историю потребительской кооперации в России, которую принято отсчитывать от создания в 1831 году «Большой артели» - прообраза первого потребительского общества (или кооператива), организованного ссыльными декабристами в Сибири.&#10;Сегодня Музей истории потребительской кооперации располагает уникальными экспонатами, которые демонстрируют развитие потребкооперации в стране на протяжении без малого двух веков. Среди наиболее ценных экспонатов музея – кооперативная литература, издававшаяся в конце 19- начале 20-го вв. в России, фотографии, подлинники исторических документов, образцы изделий и упаковки товаров, производимых кооперацией и продававшихся в ее магазинах, плакаты, кооперативные боны (заменители денег в первые годы советской власти), значки, ордена и медали различных лет. В библиотечно-информационном центре Российского университета кооперации хранится «золотой фонд потребкооперации» - около 5000 исторических книг по потребительской кооперации. Часть их оцифрована и вошла в электронный каталог библиотеки.&#10;Экспозиция музея включает основные вехи в развитии кооперативного движения в стране:&#10;- теоретики мировой кооперации&#10;- развитие кооперативного движения в 19-ом веке в России и в мире&#10;- послереволюционный период&#10;- период нэпа&#10;- кооперация страны в годы 2-ой мировой войны&#10;послевоенный период восстановления экономики и развитие кооперации в постсоветское время&#10;- развитие потребительской кооперации сегодня&#10;- Международный кооперативный альянс (МКА).&#10;Музей истории потребительской кооперации – самая большая экспозиционная площадка на данную тему в стране. Вместе с тем, в том или ином виде музеи истории потребкооперации сегодня присутствуют почти в 40 региональных потребительских союзах по всей территории страны. Разные по площади - от 1-2 комнат до нескольких залов, музеи располагаются в университетах, их филиалах, техникумах, а также в зданиях областных, краевых и республиканских потребительских союзов. Небольшие музейные экспозиции открыты даже в некоторых сельских кооперативных магазинах. Ценность таких народных музеев прежде всего в том, что созданы они по инициативе ветеранов потребкооперации, преподавателей учебных заведений, просто энтузиастов. Люди понимают, что память необходимо сохранять, ибо, как сказал в свое время Михаил Ломоносов - «народ, на знающий своего прошлого, не имеет будущего».&#10;Созданные в потребкооперации музеи – это не застывшие собрания экспонатов, запертые на ключ. Большинство из них активно обновляются, модернизируются, пополняются из частных коллекций. Посетители этих музеев - не только кооператоры, студенты учебных заведений Центросоюза, но и учащиеся местных школ, жители окрестных районов, делегации из других регионов. Здесь проходят различного рода собрания, утренники и вечера, встречи с ветеранами, церемонии награждения. Для студентов учеба часто начинается именно с посещения музея, где многие впервые знакомятся с историей кооперации и людьми, составляющими ее цвет и славу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5137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Обыч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12506</TotalTime>
  <Words>795</Words>
  <Application>Microsoft Office PowerPoint</Application>
  <PresentationFormat>Произвольный</PresentationFormat>
  <Paragraphs>352</Paragraphs>
  <Slides>32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</vt:lpstr>
      <vt:lpstr>Book Antiqua</vt:lpstr>
      <vt:lpstr>Bookman Old Style</vt:lpstr>
      <vt:lpstr>Calibri</vt:lpstr>
      <vt:lpstr>Times New Roman</vt:lpstr>
      <vt:lpstr>Tw Cen MT</vt:lpstr>
      <vt:lpstr>Wingdings</vt:lpstr>
      <vt:lpstr>Wingdings 2</vt:lpstr>
      <vt:lpstr>Обычная</vt:lpstr>
      <vt:lpstr>1_Обычная</vt:lpstr>
      <vt:lpstr>Отчет   совета  Ямалпотребсоюза  ЗА 2023 ГОД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Розничная и оптовая торговля</vt:lpstr>
      <vt:lpstr>Презентация PowerPoint</vt:lpstr>
      <vt:lpstr>Презентация PowerPoint</vt:lpstr>
      <vt:lpstr>                              Общественное  питание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Маркировка рекламы. Требования, особенности, штрафы</vt:lpstr>
      <vt:lpstr>Презентация PowerPoint</vt:lpstr>
      <vt:lpstr>                     </vt:lpstr>
      <vt:lpstr>                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Администратор</cp:lastModifiedBy>
  <cp:revision>1156</cp:revision>
  <dcterms:created xsi:type="dcterms:W3CDTF">2013-04-16T05:57:23Z</dcterms:created>
  <dcterms:modified xsi:type="dcterms:W3CDTF">2024-04-03T11:19:05Z</dcterms:modified>
</cp:coreProperties>
</file>